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8"/>
  </p:notesMasterIdLst>
  <p:sldIdLst>
    <p:sldId id="365" r:id="rId2"/>
    <p:sldId id="366" r:id="rId3"/>
    <p:sldId id="367" r:id="rId4"/>
    <p:sldId id="368" r:id="rId5"/>
    <p:sldId id="323" r:id="rId6"/>
    <p:sldId id="324" r:id="rId7"/>
    <p:sldId id="330" r:id="rId8"/>
    <p:sldId id="267" r:id="rId9"/>
    <p:sldId id="329" r:id="rId10"/>
    <p:sldId id="369" r:id="rId11"/>
    <p:sldId id="327" r:id="rId12"/>
    <p:sldId id="326" r:id="rId13"/>
    <p:sldId id="328" r:id="rId14"/>
    <p:sldId id="331" r:id="rId15"/>
    <p:sldId id="332" r:id="rId16"/>
    <p:sldId id="333" r:id="rId17"/>
    <p:sldId id="335" r:id="rId18"/>
    <p:sldId id="334" r:id="rId19"/>
    <p:sldId id="339" r:id="rId20"/>
    <p:sldId id="337" r:id="rId21"/>
    <p:sldId id="338" r:id="rId22"/>
    <p:sldId id="336" r:id="rId23"/>
    <p:sldId id="340" r:id="rId24"/>
    <p:sldId id="341" r:id="rId25"/>
    <p:sldId id="342" r:id="rId26"/>
    <p:sldId id="345" r:id="rId27"/>
    <p:sldId id="344" r:id="rId28"/>
    <p:sldId id="346" r:id="rId29"/>
    <p:sldId id="347" r:id="rId30"/>
    <p:sldId id="348" r:id="rId31"/>
    <p:sldId id="349" r:id="rId32"/>
    <p:sldId id="350" r:id="rId33"/>
    <p:sldId id="352" r:id="rId34"/>
    <p:sldId id="351" r:id="rId35"/>
    <p:sldId id="353" r:id="rId36"/>
    <p:sldId id="354" r:id="rId37"/>
    <p:sldId id="356" r:id="rId38"/>
    <p:sldId id="357" r:id="rId39"/>
    <p:sldId id="358" r:id="rId40"/>
    <p:sldId id="359" r:id="rId41"/>
    <p:sldId id="355" r:id="rId42"/>
    <p:sldId id="360" r:id="rId43"/>
    <p:sldId id="361" r:id="rId44"/>
    <p:sldId id="362" r:id="rId45"/>
    <p:sldId id="364" r:id="rId46"/>
    <p:sldId id="363" r:id="rId47"/>
  </p:sldIdLst>
  <p:sldSz cx="12192000" cy="6858000"/>
  <p:notesSz cx="6858000" cy="9144000"/>
  <p:embeddedFontLst>
    <p:embeddedFont>
      <p:font typeface="Corbel" panose="020B0503020204020204" pitchFamily="34" charset="0"/>
      <p:regular r:id="rId49"/>
      <p:bold r:id="rId50"/>
      <p:italic r:id="rId51"/>
      <p:boldItalic r:id="rId52"/>
    </p:embeddedFont>
    <p:embeddedFont>
      <p:font typeface="Oswald" panose="020B0604020202020204" charset="0"/>
      <p:regular r:id="rId53"/>
      <p:bold r:id="rId54"/>
    </p:embeddedFont>
    <p:embeddedFont>
      <p:font typeface="verdana" panose="020B0604030504040204" pitchFamily="34" charset="0"/>
      <p:regular r:id="rId55"/>
      <p:bold r:id="rId56"/>
      <p:italic r:id="rId57"/>
      <p:boldItalic r:id="rId58"/>
    </p:embeddedFont>
    <p:embeddedFont>
      <p:font typeface="Lucida Sans" panose="020B0602030504020204" pitchFamily="3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Poppins Black" panose="020B0604020202020204" charset="0"/>
      <p:bold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8" roundtripDataSignature="AMtx7mjDPqGMsLmkkWgKReB56Zdk3ujS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904BA2-FBD1-4D73-8F67-7AC84F39CCEB}">
  <a:tblStyle styleId="{47904BA2-FBD1-4D73-8F67-7AC84F39CCE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77" autoAdjust="0"/>
    <p:restoredTop sz="94660"/>
  </p:normalViewPr>
  <p:slideViewPr>
    <p:cSldViewPr snapToGrid="0">
      <p:cViewPr>
        <p:scale>
          <a:sx n="70" d="100"/>
          <a:sy n="70" d="100"/>
        </p:scale>
        <p:origin x="758" y="4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159" Type="http://schemas.openxmlformats.org/officeDocument/2006/relationships/presProps" Target="presProps.xml"/><Relationship Id="rId7" Type="http://schemas.openxmlformats.org/officeDocument/2006/relationships/slide" Target="slides/slide6.xml"/><Relationship Id="rId16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60"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158"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0DE7F-FD5D-445D-88F2-4599A45EC75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PH"/>
        </a:p>
      </dgm:t>
    </dgm:pt>
    <dgm:pt modelId="{6F60DE9C-8A9B-4B59-AAF4-0C7F98B2CBF3}">
      <dgm:prSet phldrT="[Text]"/>
      <dgm:spPr/>
      <dgm:t>
        <a:bodyPr/>
        <a:lstStyle/>
        <a:p>
          <a:r>
            <a:rPr lang="en-US" dirty="0" smtClean="0"/>
            <a:t>Barangay Assessment</a:t>
          </a:r>
          <a:endParaRPr lang="en-PH" dirty="0"/>
        </a:p>
      </dgm:t>
    </dgm:pt>
    <dgm:pt modelId="{1A189979-D418-438B-BE55-1D40AD6A3599}" type="parTrans" cxnId="{0A6B2D2E-6CFD-4942-91B2-26F5CF5020CE}">
      <dgm:prSet/>
      <dgm:spPr/>
      <dgm:t>
        <a:bodyPr/>
        <a:lstStyle/>
        <a:p>
          <a:endParaRPr lang="en-PH"/>
        </a:p>
      </dgm:t>
    </dgm:pt>
    <dgm:pt modelId="{962D7187-BC54-4DC5-B81C-E5C05FC019A7}" type="sibTrans" cxnId="{0A6B2D2E-6CFD-4942-91B2-26F5CF5020CE}">
      <dgm:prSet/>
      <dgm:spPr/>
      <dgm:t>
        <a:bodyPr/>
        <a:lstStyle/>
        <a:p>
          <a:endParaRPr lang="en-PH"/>
        </a:p>
      </dgm:t>
    </dgm:pt>
    <dgm:pt modelId="{1D227C9C-7A73-4C0C-BCFF-3AF76992712A}">
      <dgm:prSet phldrT="[Text]"/>
      <dgm:spPr/>
      <dgm:t>
        <a:bodyPr/>
        <a:lstStyle/>
        <a:p>
          <a:r>
            <a:rPr lang="en-US" dirty="0" smtClean="0"/>
            <a:t>City/Municipality Assessment</a:t>
          </a:r>
          <a:endParaRPr lang="en-PH" dirty="0"/>
        </a:p>
      </dgm:t>
    </dgm:pt>
    <dgm:pt modelId="{40D394B5-5809-4D84-8EBA-A90C2C6C0D29}" type="parTrans" cxnId="{0528862A-F774-403E-A7E2-981EF69CF6B0}">
      <dgm:prSet/>
      <dgm:spPr/>
      <dgm:t>
        <a:bodyPr/>
        <a:lstStyle/>
        <a:p>
          <a:endParaRPr lang="en-PH"/>
        </a:p>
      </dgm:t>
    </dgm:pt>
    <dgm:pt modelId="{3EE6C971-7BF2-4B4F-8FD4-A2924CEE34DF}" type="sibTrans" cxnId="{0528862A-F774-403E-A7E2-981EF69CF6B0}">
      <dgm:prSet/>
      <dgm:spPr/>
      <dgm:t>
        <a:bodyPr/>
        <a:lstStyle/>
        <a:p>
          <a:endParaRPr lang="en-PH"/>
        </a:p>
      </dgm:t>
    </dgm:pt>
    <dgm:pt modelId="{5B3A79C0-518C-4A46-9011-57D6F890D25D}">
      <dgm:prSet phldrT="[Text]"/>
      <dgm:spPr/>
      <dgm:t>
        <a:bodyPr/>
        <a:lstStyle/>
        <a:p>
          <a:r>
            <a:rPr lang="en-US" dirty="0" smtClean="0"/>
            <a:t>Provincial Assessment</a:t>
          </a:r>
          <a:endParaRPr lang="en-PH" dirty="0"/>
        </a:p>
      </dgm:t>
    </dgm:pt>
    <dgm:pt modelId="{1C7C2DCC-C674-44FF-92F0-2B81768CB8FF}" type="parTrans" cxnId="{5564CAFE-B06B-4586-9C92-E29914C6C090}">
      <dgm:prSet/>
      <dgm:spPr/>
      <dgm:t>
        <a:bodyPr/>
        <a:lstStyle/>
        <a:p>
          <a:endParaRPr lang="en-PH"/>
        </a:p>
      </dgm:t>
    </dgm:pt>
    <dgm:pt modelId="{28E08AE5-9851-4A38-B535-E61A6ADDB47B}" type="sibTrans" cxnId="{5564CAFE-B06B-4586-9C92-E29914C6C090}">
      <dgm:prSet/>
      <dgm:spPr/>
      <dgm:t>
        <a:bodyPr/>
        <a:lstStyle/>
        <a:p>
          <a:endParaRPr lang="en-PH"/>
        </a:p>
      </dgm:t>
    </dgm:pt>
    <dgm:pt modelId="{2FFE1A86-B72B-484D-B0E4-DEA662A75284}">
      <dgm:prSet phldrT="[Text]"/>
      <dgm:spPr/>
      <dgm:t>
        <a:bodyPr/>
        <a:lstStyle/>
        <a:p>
          <a:r>
            <a:rPr lang="en-US" dirty="0" smtClean="0"/>
            <a:t>National Assessment</a:t>
          </a:r>
          <a:endParaRPr lang="en-PH" dirty="0"/>
        </a:p>
      </dgm:t>
    </dgm:pt>
    <dgm:pt modelId="{348DE57F-FA36-415E-9F04-DA3B6CA33166}" type="parTrans" cxnId="{699E7BF3-65F2-4F80-8053-154285B98575}">
      <dgm:prSet/>
      <dgm:spPr/>
      <dgm:t>
        <a:bodyPr/>
        <a:lstStyle/>
        <a:p>
          <a:endParaRPr lang="en-PH"/>
        </a:p>
      </dgm:t>
    </dgm:pt>
    <dgm:pt modelId="{60FD3628-F74E-4AC7-98A6-B4D565B096F2}" type="sibTrans" cxnId="{699E7BF3-65F2-4F80-8053-154285B98575}">
      <dgm:prSet/>
      <dgm:spPr/>
      <dgm:t>
        <a:bodyPr/>
        <a:lstStyle/>
        <a:p>
          <a:endParaRPr lang="en-PH"/>
        </a:p>
      </dgm:t>
    </dgm:pt>
    <dgm:pt modelId="{2453D2C3-8EC0-49DD-85E6-92EE62ED4824}">
      <dgm:prSet phldrT="[Text]"/>
      <dgm:spPr/>
      <dgm:t>
        <a:bodyPr/>
        <a:lstStyle/>
        <a:p>
          <a:r>
            <a:rPr lang="en-US" dirty="0" smtClean="0"/>
            <a:t>Regional Assessment</a:t>
          </a:r>
          <a:endParaRPr lang="en-PH" dirty="0"/>
        </a:p>
      </dgm:t>
    </dgm:pt>
    <dgm:pt modelId="{0CEDC37C-200B-43C7-94E9-78138755645C}" type="parTrans" cxnId="{E0A21DBD-F8F0-4DC4-B689-C43966213459}">
      <dgm:prSet/>
      <dgm:spPr/>
      <dgm:t>
        <a:bodyPr/>
        <a:lstStyle/>
        <a:p>
          <a:endParaRPr lang="en-PH"/>
        </a:p>
      </dgm:t>
    </dgm:pt>
    <dgm:pt modelId="{9E58A4D8-7AB0-4F89-A572-96F10594B802}" type="sibTrans" cxnId="{E0A21DBD-F8F0-4DC4-B689-C43966213459}">
      <dgm:prSet/>
      <dgm:spPr/>
      <dgm:t>
        <a:bodyPr/>
        <a:lstStyle/>
        <a:p>
          <a:endParaRPr lang="en-PH"/>
        </a:p>
      </dgm:t>
    </dgm:pt>
    <dgm:pt modelId="{8D08D790-0F09-4EF9-B984-3D887A2151F4}" type="pres">
      <dgm:prSet presAssocID="{31F0DE7F-FD5D-445D-88F2-4599A45EC75E}" presName="rootnode" presStyleCnt="0">
        <dgm:presLayoutVars>
          <dgm:chMax/>
          <dgm:chPref/>
          <dgm:dir/>
          <dgm:animLvl val="lvl"/>
        </dgm:presLayoutVars>
      </dgm:prSet>
      <dgm:spPr/>
    </dgm:pt>
    <dgm:pt modelId="{2E5CD221-57D4-4A9F-A28D-5E027426E610}" type="pres">
      <dgm:prSet presAssocID="{6F60DE9C-8A9B-4B59-AAF4-0C7F98B2CBF3}" presName="composite" presStyleCnt="0"/>
      <dgm:spPr/>
    </dgm:pt>
    <dgm:pt modelId="{417F9D8D-AEE4-43A5-9EF6-207C03775703}" type="pres">
      <dgm:prSet presAssocID="{6F60DE9C-8A9B-4B59-AAF4-0C7F98B2CBF3}" presName="LShape" presStyleLbl="alignNode1" presStyleIdx="0" presStyleCnt="9"/>
      <dgm:spPr/>
    </dgm:pt>
    <dgm:pt modelId="{0CDB7933-C21D-4131-9A70-B9CAB01C8A65}" type="pres">
      <dgm:prSet presAssocID="{6F60DE9C-8A9B-4B59-AAF4-0C7F98B2CBF3}" presName="ParentText" presStyleLbl="revTx" presStyleIdx="0" presStyleCnt="5">
        <dgm:presLayoutVars>
          <dgm:chMax val="0"/>
          <dgm:chPref val="0"/>
          <dgm:bulletEnabled val="1"/>
        </dgm:presLayoutVars>
      </dgm:prSet>
      <dgm:spPr/>
    </dgm:pt>
    <dgm:pt modelId="{7FCCC1E2-5786-4930-B26A-6A158FF68B19}" type="pres">
      <dgm:prSet presAssocID="{6F60DE9C-8A9B-4B59-AAF4-0C7F98B2CBF3}" presName="Triangle" presStyleLbl="alignNode1" presStyleIdx="1" presStyleCnt="9"/>
      <dgm:spPr/>
    </dgm:pt>
    <dgm:pt modelId="{3DE23FA6-2D37-4014-860C-08292E2E8B98}" type="pres">
      <dgm:prSet presAssocID="{962D7187-BC54-4DC5-B81C-E5C05FC019A7}" presName="sibTrans" presStyleCnt="0"/>
      <dgm:spPr/>
    </dgm:pt>
    <dgm:pt modelId="{36F414F6-E210-41C1-BB9B-946B049ACBAB}" type="pres">
      <dgm:prSet presAssocID="{962D7187-BC54-4DC5-B81C-E5C05FC019A7}" presName="space" presStyleCnt="0"/>
      <dgm:spPr/>
    </dgm:pt>
    <dgm:pt modelId="{8BE36E0C-A0FD-4ED8-9039-50EE235C26A3}" type="pres">
      <dgm:prSet presAssocID="{1D227C9C-7A73-4C0C-BCFF-3AF76992712A}" presName="composite" presStyleCnt="0"/>
      <dgm:spPr/>
    </dgm:pt>
    <dgm:pt modelId="{C475FD97-AD6A-4694-9552-6E2BBB929D32}" type="pres">
      <dgm:prSet presAssocID="{1D227C9C-7A73-4C0C-BCFF-3AF76992712A}" presName="LShape" presStyleLbl="alignNode1" presStyleIdx="2" presStyleCnt="9"/>
      <dgm:spPr/>
    </dgm:pt>
    <dgm:pt modelId="{043ACEEE-7BDB-4A36-B344-6D49206301C0}" type="pres">
      <dgm:prSet presAssocID="{1D227C9C-7A73-4C0C-BCFF-3AF76992712A}" presName="ParentText" presStyleLbl="revTx" presStyleIdx="1" presStyleCnt="5">
        <dgm:presLayoutVars>
          <dgm:chMax val="0"/>
          <dgm:chPref val="0"/>
          <dgm:bulletEnabled val="1"/>
        </dgm:presLayoutVars>
      </dgm:prSet>
      <dgm:spPr/>
      <dgm:t>
        <a:bodyPr/>
        <a:lstStyle/>
        <a:p>
          <a:endParaRPr lang="en-PH"/>
        </a:p>
      </dgm:t>
    </dgm:pt>
    <dgm:pt modelId="{EA162E11-126F-4E12-82A8-80F97D8B3FCB}" type="pres">
      <dgm:prSet presAssocID="{1D227C9C-7A73-4C0C-BCFF-3AF76992712A}" presName="Triangle" presStyleLbl="alignNode1" presStyleIdx="3" presStyleCnt="9"/>
      <dgm:spPr/>
    </dgm:pt>
    <dgm:pt modelId="{B47D8A9A-09B7-43D6-81B2-BE7A89015E72}" type="pres">
      <dgm:prSet presAssocID="{3EE6C971-7BF2-4B4F-8FD4-A2924CEE34DF}" presName="sibTrans" presStyleCnt="0"/>
      <dgm:spPr/>
    </dgm:pt>
    <dgm:pt modelId="{D6AEFD38-5356-49D2-BAEF-979C239540B6}" type="pres">
      <dgm:prSet presAssocID="{3EE6C971-7BF2-4B4F-8FD4-A2924CEE34DF}" presName="space" presStyleCnt="0"/>
      <dgm:spPr/>
    </dgm:pt>
    <dgm:pt modelId="{1248CCA1-2963-41FD-B757-43FE6D7CDEEE}" type="pres">
      <dgm:prSet presAssocID="{5B3A79C0-518C-4A46-9011-57D6F890D25D}" presName="composite" presStyleCnt="0"/>
      <dgm:spPr/>
    </dgm:pt>
    <dgm:pt modelId="{5EC50EC7-2EE8-46BD-A7D1-F6FEB4F5FE72}" type="pres">
      <dgm:prSet presAssocID="{5B3A79C0-518C-4A46-9011-57D6F890D25D}" presName="LShape" presStyleLbl="alignNode1" presStyleIdx="4" presStyleCnt="9"/>
      <dgm:spPr/>
    </dgm:pt>
    <dgm:pt modelId="{DEEC4C97-9020-4AAE-9BF5-FF4AB3E44575}" type="pres">
      <dgm:prSet presAssocID="{5B3A79C0-518C-4A46-9011-57D6F890D25D}" presName="ParentText" presStyleLbl="revTx" presStyleIdx="2" presStyleCnt="5">
        <dgm:presLayoutVars>
          <dgm:chMax val="0"/>
          <dgm:chPref val="0"/>
          <dgm:bulletEnabled val="1"/>
        </dgm:presLayoutVars>
      </dgm:prSet>
      <dgm:spPr/>
    </dgm:pt>
    <dgm:pt modelId="{D2ACC6CC-62EC-415A-A20A-727104D50660}" type="pres">
      <dgm:prSet presAssocID="{5B3A79C0-518C-4A46-9011-57D6F890D25D}" presName="Triangle" presStyleLbl="alignNode1" presStyleIdx="5" presStyleCnt="9"/>
      <dgm:spPr/>
    </dgm:pt>
    <dgm:pt modelId="{857E245C-9BC2-4D8F-88E2-BC67431B43E5}" type="pres">
      <dgm:prSet presAssocID="{28E08AE5-9851-4A38-B535-E61A6ADDB47B}" presName="sibTrans" presStyleCnt="0"/>
      <dgm:spPr/>
    </dgm:pt>
    <dgm:pt modelId="{363AC825-4187-456D-A147-93C2F09E4C93}" type="pres">
      <dgm:prSet presAssocID="{28E08AE5-9851-4A38-B535-E61A6ADDB47B}" presName="space" presStyleCnt="0"/>
      <dgm:spPr/>
    </dgm:pt>
    <dgm:pt modelId="{9E6F9476-23C9-453B-B6B5-EB260DFB77B2}" type="pres">
      <dgm:prSet presAssocID="{2453D2C3-8EC0-49DD-85E6-92EE62ED4824}" presName="composite" presStyleCnt="0"/>
      <dgm:spPr/>
    </dgm:pt>
    <dgm:pt modelId="{A770BC3C-9711-4ED8-8F4D-D959D63A92DF}" type="pres">
      <dgm:prSet presAssocID="{2453D2C3-8EC0-49DD-85E6-92EE62ED4824}" presName="LShape" presStyleLbl="alignNode1" presStyleIdx="6" presStyleCnt="9"/>
      <dgm:spPr/>
    </dgm:pt>
    <dgm:pt modelId="{E0E58EA4-8F91-44B6-B127-A16464AB1A85}" type="pres">
      <dgm:prSet presAssocID="{2453D2C3-8EC0-49DD-85E6-92EE62ED4824}" presName="ParentText" presStyleLbl="revTx" presStyleIdx="3" presStyleCnt="5">
        <dgm:presLayoutVars>
          <dgm:chMax val="0"/>
          <dgm:chPref val="0"/>
          <dgm:bulletEnabled val="1"/>
        </dgm:presLayoutVars>
      </dgm:prSet>
      <dgm:spPr/>
    </dgm:pt>
    <dgm:pt modelId="{852181A8-744C-4209-9A60-97AA12849A2B}" type="pres">
      <dgm:prSet presAssocID="{2453D2C3-8EC0-49DD-85E6-92EE62ED4824}" presName="Triangle" presStyleLbl="alignNode1" presStyleIdx="7" presStyleCnt="9"/>
      <dgm:spPr/>
    </dgm:pt>
    <dgm:pt modelId="{0870743C-AABB-427B-8DE9-7F6126FF31AA}" type="pres">
      <dgm:prSet presAssocID="{9E58A4D8-7AB0-4F89-A572-96F10594B802}" presName="sibTrans" presStyleCnt="0"/>
      <dgm:spPr/>
    </dgm:pt>
    <dgm:pt modelId="{D50A2197-BD70-4E8E-82DC-DE71F57995F5}" type="pres">
      <dgm:prSet presAssocID="{9E58A4D8-7AB0-4F89-A572-96F10594B802}" presName="space" presStyleCnt="0"/>
      <dgm:spPr/>
    </dgm:pt>
    <dgm:pt modelId="{B69FC688-05F7-4CF5-A7EC-B81B79DF81DC}" type="pres">
      <dgm:prSet presAssocID="{2FFE1A86-B72B-484D-B0E4-DEA662A75284}" presName="composite" presStyleCnt="0"/>
      <dgm:spPr/>
    </dgm:pt>
    <dgm:pt modelId="{1A7D19D8-73ED-4347-9A24-3B4F174E95F0}" type="pres">
      <dgm:prSet presAssocID="{2FFE1A86-B72B-484D-B0E4-DEA662A75284}" presName="LShape" presStyleLbl="alignNode1" presStyleIdx="8" presStyleCnt="9"/>
      <dgm:spPr/>
    </dgm:pt>
    <dgm:pt modelId="{27FF72AF-E2DC-45E7-A329-9BDEF2EDDBCB}" type="pres">
      <dgm:prSet presAssocID="{2FFE1A86-B72B-484D-B0E4-DEA662A75284}" presName="ParentText" presStyleLbl="revTx" presStyleIdx="4" presStyleCnt="5">
        <dgm:presLayoutVars>
          <dgm:chMax val="0"/>
          <dgm:chPref val="0"/>
          <dgm:bulletEnabled val="1"/>
        </dgm:presLayoutVars>
      </dgm:prSet>
      <dgm:spPr/>
    </dgm:pt>
  </dgm:ptLst>
  <dgm:cxnLst>
    <dgm:cxn modelId="{5564CAFE-B06B-4586-9C92-E29914C6C090}" srcId="{31F0DE7F-FD5D-445D-88F2-4599A45EC75E}" destId="{5B3A79C0-518C-4A46-9011-57D6F890D25D}" srcOrd="2" destOrd="0" parTransId="{1C7C2DCC-C674-44FF-92F0-2B81768CB8FF}" sibTransId="{28E08AE5-9851-4A38-B535-E61A6ADDB47B}"/>
    <dgm:cxn modelId="{0A6B2D2E-6CFD-4942-91B2-26F5CF5020CE}" srcId="{31F0DE7F-FD5D-445D-88F2-4599A45EC75E}" destId="{6F60DE9C-8A9B-4B59-AAF4-0C7F98B2CBF3}" srcOrd="0" destOrd="0" parTransId="{1A189979-D418-438B-BE55-1D40AD6A3599}" sibTransId="{962D7187-BC54-4DC5-B81C-E5C05FC019A7}"/>
    <dgm:cxn modelId="{699E7BF3-65F2-4F80-8053-154285B98575}" srcId="{31F0DE7F-FD5D-445D-88F2-4599A45EC75E}" destId="{2FFE1A86-B72B-484D-B0E4-DEA662A75284}" srcOrd="4" destOrd="0" parTransId="{348DE57F-FA36-415E-9F04-DA3B6CA33166}" sibTransId="{60FD3628-F74E-4AC7-98A6-B4D565B096F2}"/>
    <dgm:cxn modelId="{1F02AAF3-EF26-4676-A63B-AC54FBF9F8BE}" type="presOf" srcId="{2FFE1A86-B72B-484D-B0E4-DEA662A75284}" destId="{27FF72AF-E2DC-45E7-A329-9BDEF2EDDBCB}" srcOrd="0" destOrd="0" presId="urn:microsoft.com/office/officeart/2009/3/layout/StepUpProcess"/>
    <dgm:cxn modelId="{E0A21DBD-F8F0-4DC4-B689-C43966213459}" srcId="{31F0DE7F-FD5D-445D-88F2-4599A45EC75E}" destId="{2453D2C3-8EC0-49DD-85E6-92EE62ED4824}" srcOrd="3" destOrd="0" parTransId="{0CEDC37C-200B-43C7-94E9-78138755645C}" sibTransId="{9E58A4D8-7AB0-4F89-A572-96F10594B802}"/>
    <dgm:cxn modelId="{0528862A-F774-403E-A7E2-981EF69CF6B0}" srcId="{31F0DE7F-FD5D-445D-88F2-4599A45EC75E}" destId="{1D227C9C-7A73-4C0C-BCFF-3AF76992712A}" srcOrd="1" destOrd="0" parTransId="{40D394B5-5809-4D84-8EBA-A90C2C6C0D29}" sibTransId="{3EE6C971-7BF2-4B4F-8FD4-A2924CEE34DF}"/>
    <dgm:cxn modelId="{433833BA-12BC-4D03-9167-60FD20C3AA2C}" type="presOf" srcId="{5B3A79C0-518C-4A46-9011-57D6F890D25D}" destId="{DEEC4C97-9020-4AAE-9BF5-FF4AB3E44575}" srcOrd="0" destOrd="0" presId="urn:microsoft.com/office/officeart/2009/3/layout/StepUpProcess"/>
    <dgm:cxn modelId="{1DD36968-033F-4450-97ED-66A971619F65}" type="presOf" srcId="{31F0DE7F-FD5D-445D-88F2-4599A45EC75E}" destId="{8D08D790-0F09-4EF9-B984-3D887A2151F4}" srcOrd="0" destOrd="0" presId="urn:microsoft.com/office/officeart/2009/3/layout/StepUpProcess"/>
    <dgm:cxn modelId="{0DC473BB-ACD0-47CA-887E-372AA61A3842}" type="presOf" srcId="{1D227C9C-7A73-4C0C-BCFF-3AF76992712A}" destId="{043ACEEE-7BDB-4A36-B344-6D49206301C0}" srcOrd="0" destOrd="0" presId="urn:microsoft.com/office/officeart/2009/3/layout/StepUpProcess"/>
    <dgm:cxn modelId="{1823D6AE-4220-4E1D-A39C-F289EFA504B8}" type="presOf" srcId="{2453D2C3-8EC0-49DD-85E6-92EE62ED4824}" destId="{E0E58EA4-8F91-44B6-B127-A16464AB1A85}" srcOrd="0" destOrd="0" presId="urn:microsoft.com/office/officeart/2009/3/layout/StepUpProcess"/>
    <dgm:cxn modelId="{75738181-003A-4038-B959-FDA0E1FBB231}" type="presOf" srcId="{6F60DE9C-8A9B-4B59-AAF4-0C7F98B2CBF3}" destId="{0CDB7933-C21D-4131-9A70-B9CAB01C8A65}" srcOrd="0" destOrd="0" presId="urn:microsoft.com/office/officeart/2009/3/layout/StepUpProcess"/>
    <dgm:cxn modelId="{D187134A-9CDD-43AD-BE00-2EB923F30299}" type="presParOf" srcId="{8D08D790-0F09-4EF9-B984-3D887A2151F4}" destId="{2E5CD221-57D4-4A9F-A28D-5E027426E610}" srcOrd="0" destOrd="0" presId="urn:microsoft.com/office/officeart/2009/3/layout/StepUpProcess"/>
    <dgm:cxn modelId="{FBCB9A55-067E-4A05-9E44-4FAA920CC7F9}" type="presParOf" srcId="{2E5CD221-57D4-4A9F-A28D-5E027426E610}" destId="{417F9D8D-AEE4-43A5-9EF6-207C03775703}" srcOrd="0" destOrd="0" presId="urn:microsoft.com/office/officeart/2009/3/layout/StepUpProcess"/>
    <dgm:cxn modelId="{5B6B0109-5D95-454E-85AF-477980037F3F}" type="presParOf" srcId="{2E5CD221-57D4-4A9F-A28D-5E027426E610}" destId="{0CDB7933-C21D-4131-9A70-B9CAB01C8A65}" srcOrd="1" destOrd="0" presId="urn:microsoft.com/office/officeart/2009/3/layout/StepUpProcess"/>
    <dgm:cxn modelId="{1BCA5627-3870-4766-A815-F4D69EB1F194}" type="presParOf" srcId="{2E5CD221-57D4-4A9F-A28D-5E027426E610}" destId="{7FCCC1E2-5786-4930-B26A-6A158FF68B19}" srcOrd="2" destOrd="0" presId="urn:microsoft.com/office/officeart/2009/3/layout/StepUpProcess"/>
    <dgm:cxn modelId="{D61BFFC5-1964-41B9-A531-551FB674578A}" type="presParOf" srcId="{8D08D790-0F09-4EF9-B984-3D887A2151F4}" destId="{3DE23FA6-2D37-4014-860C-08292E2E8B98}" srcOrd="1" destOrd="0" presId="urn:microsoft.com/office/officeart/2009/3/layout/StepUpProcess"/>
    <dgm:cxn modelId="{DF36BBEC-3ED7-464B-9661-403A0E0BC486}" type="presParOf" srcId="{3DE23FA6-2D37-4014-860C-08292E2E8B98}" destId="{36F414F6-E210-41C1-BB9B-946B049ACBAB}" srcOrd="0" destOrd="0" presId="urn:microsoft.com/office/officeart/2009/3/layout/StepUpProcess"/>
    <dgm:cxn modelId="{547A97BE-00EC-40B3-B514-5456BBB83689}" type="presParOf" srcId="{8D08D790-0F09-4EF9-B984-3D887A2151F4}" destId="{8BE36E0C-A0FD-4ED8-9039-50EE235C26A3}" srcOrd="2" destOrd="0" presId="urn:microsoft.com/office/officeart/2009/3/layout/StepUpProcess"/>
    <dgm:cxn modelId="{2F316F6D-79CF-4819-AFA7-FE6C7674E61D}" type="presParOf" srcId="{8BE36E0C-A0FD-4ED8-9039-50EE235C26A3}" destId="{C475FD97-AD6A-4694-9552-6E2BBB929D32}" srcOrd="0" destOrd="0" presId="urn:microsoft.com/office/officeart/2009/3/layout/StepUpProcess"/>
    <dgm:cxn modelId="{A8DAE20B-37E3-43EC-93FA-DABA42875334}" type="presParOf" srcId="{8BE36E0C-A0FD-4ED8-9039-50EE235C26A3}" destId="{043ACEEE-7BDB-4A36-B344-6D49206301C0}" srcOrd="1" destOrd="0" presId="urn:microsoft.com/office/officeart/2009/3/layout/StepUpProcess"/>
    <dgm:cxn modelId="{7237B62C-B974-4AC2-A1DD-55FEA7B9BB03}" type="presParOf" srcId="{8BE36E0C-A0FD-4ED8-9039-50EE235C26A3}" destId="{EA162E11-126F-4E12-82A8-80F97D8B3FCB}" srcOrd="2" destOrd="0" presId="urn:microsoft.com/office/officeart/2009/3/layout/StepUpProcess"/>
    <dgm:cxn modelId="{81D6D2ED-6EFF-4DAE-A4D9-ADF9931A144B}" type="presParOf" srcId="{8D08D790-0F09-4EF9-B984-3D887A2151F4}" destId="{B47D8A9A-09B7-43D6-81B2-BE7A89015E72}" srcOrd="3" destOrd="0" presId="urn:microsoft.com/office/officeart/2009/3/layout/StepUpProcess"/>
    <dgm:cxn modelId="{9AC9EF19-6EB7-456C-A280-50050379DF8B}" type="presParOf" srcId="{B47D8A9A-09B7-43D6-81B2-BE7A89015E72}" destId="{D6AEFD38-5356-49D2-BAEF-979C239540B6}" srcOrd="0" destOrd="0" presId="urn:microsoft.com/office/officeart/2009/3/layout/StepUpProcess"/>
    <dgm:cxn modelId="{27F4210E-86F6-4C51-ACB2-5D416188AE90}" type="presParOf" srcId="{8D08D790-0F09-4EF9-B984-3D887A2151F4}" destId="{1248CCA1-2963-41FD-B757-43FE6D7CDEEE}" srcOrd="4" destOrd="0" presId="urn:microsoft.com/office/officeart/2009/3/layout/StepUpProcess"/>
    <dgm:cxn modelId="{BCD129AB-D007-4065-B727-4BF22D84F75D}" type="presParOf" srcId="{1248CCA1-2963-41FD-B757-43FE6D7CDEEE}" destId="{5EC50EC7-2EE8-46BD-A7D1-F6FEB4F5FE72}" srcOrd="0" destOrd="0" presId="urn:microsoft.com/office/officeart/2009/3/layout/StepUpProcess"/>
    <dgm:cxn modelId="{F407B87C-CBD7-4072-8053-C5363D7A59AA}" type="presParOf" srcId="{1248CCA1-2963-41FD-B757-43FE6D7CDEEE}" destId="{DEEC4C97-9020-4AAE-9BF5-FF4AB3E44575}" srcOrd="1" destOrd="0" presId="urn:microsoft.com/office/officeart/2009/3/layout/StepUpProcess"/>
    <dgm:cxn modelId="{4923D565-8EE6-4577-9016-E1FBC5B9301A}" type="presParOf" srcId="{1248CCA1-2963-41FD-B757-43FE6D7CDEEE}" destId="{D2ACC6CC-62EC-415A-A20A-727104D50660}" srcOrd="2" destOrd="0" presId="urn:microsoft.com/office/officeart/2009/3/layout/StepUpProcess"/>
    <dgm:cxn modelId="{13C7CE7B-6E2E-4B20-826B-A99FA21016E7}" type="presParOf" srcId="{8D08D790-0F09-4EF9-B984-3D887A2151F4}" destId="{857E245C-9BC2-4D8F-88E2-BC67431B43E5}" srcOrd="5" destOrd="0" presId="urn:microsoft.com/office/officeart/2009/3/layout/StepUpProcess"/>
    <dgm:cxn modelId="{19641BB5-3DBF-4E52-B0A0-02A36C1CAA64}" type="presParOf" srcId="{857E245C-9BC2-4D8F-88E2-BC67431B43E5}" destId="{363AC825-4187-456D-A147-93C2F09E4C93}" srcOrd="0" destOrd="0" presId="urn:microsoft.com/office/officeart/2009/3/layout/StepUpProcess"/>
    <dgm:cxn modelId="{B71FCB03-168B-4FC8-BC79-E27775C4A310}" type="presParOf" srcId="{8D08D790-0F09-4EF9-B984-3D887A2151F4}" destId="{9E6F9476-23C9-453B-B6B5-EB260DFB77B2}" srcOrd="6" destOrd="0" presId="urn:microsoft.com/office/officeart/2009/3/layout/StepUpProcess"/>
    <dgm:cxn modelId="{A938EF0B-54F7-4895-90B4-89755275FB24}" type="presParOf" srcId="{9E6F9476-23C9-453B-B6B5-EB260DFB77B2}" destId="{A770BC3C-9711-4ED8-8F4D-D959D63A92DF}" srcOrd="0" destOrd="0" presId="urn:microsoft.com/office/officeart/2009/3/layout/StepUpProcess"/>
    <dgm:cxn modelId="{59080A71-EFC1-4F5B-8ACC-681245C05625}" type="presParOf" srcId="{9E6F9476-23C9-453B-B6B5-EB260DFB77B2}" destId="{E0E58EA4-8F91-44B6-B127-A16464AB1A85}" srcOrd="1" destOrd="0" presId="urn:microsoft.com/office/officeart/2009/3/layout/StepUpProcess"/>
    <dgm:cxn modelId="{1E5190C0-FF6B-42DA-9E00-F156EFDE5093}" type="presParOf" srcId="{9E6F9476-23C9-453B-B6B5-EB260DFB77B2}" destId="{852181A8-744C-4209-9A60-97AA12849A2B}" srcOrd="2" destOrd="0" presId="urn:microsoft.com/office/officeart/2009/3/layout/StepUpProcess"/>
    <dgm:cxn modelId="{65768046-6E84-4229-AA6B-D285E8F2237B}" type="presParOf" srcId="{8D08D790-0F09-4EF9-B984-3D887A2151F4}" destId="{0870743C-AABB-427B-8DE9-7F6126FF31AA}" srcOrd="7" destOrd="0" presId="urn:microsoft.com/office/officeart/2009/3/layout/StepUpProcess"/>
    <dgm:cxn modelId="{C6CA17DB-1954-4785-9CE6-5D71D9EA0AE3}" type="presParOf" srcId="{0870743C-AABB-427B-8DE9-7F6126FF31AA}" destId="{D50A2197-BD70-4E8E-82DC-DE71F57995F5}" srcOrd="0" destOrd="0" presId="urn:microsoft.com/office/officeart/2009/3/layout/StepUpProcess"/>
    <dgm:cxn modelId="{C62801CF-FAC3-40C3-8F47-7B46E4CCEF80}" type="presParOf" srcId="{8D08D790-0F09-4EF9-B984-3D887A2151F4}" destId="{B69FC688-05F7-4CF5-A7EC-B81B79DF81DC}" srcOrd="8" destOrd="0" presId="urn:microsoft.com/office/officeart/2009/3/layout/StepUpProcess"/>
    <dgm:cxn modelId="{5AC2B06F-13C5-49BF-8B9C-44ABCD2BB230}" type="presParOf" srcId="{B69FC688-05F7-4CF5-A7EC-B81B79DF81DC}" destId="{1A7D19D8-73ED-4347-9A24-3B4F174E95F0}" srcOrd="0" destOrd="0" presId="urn:microsoft.com/office/officeart/2009/3/layout/StepUpProcess"/>
    <dgm:cxn modelId="{9243B2A7-D89E-4545-89AF-52A7303F910C}" type="presParOf" srcId="{B69FC688-05F7-4CF5-A7EC-B81B79DF81DC}" destId="{27FF72AF-E2DC-45E7-A329-9BDEF2EDDBC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F9D8D-AEE4-43A5-9EF6-207C03775703}">
      <dsp:nvSpPr>
        <dsp:cNvPr id="0" name=""/>
        <dsp:cNvSpPr/>
      </dsp:nvSpPr>
      <dsp:spPr>
        <a:xfrm rot="5400000">
          <a:off x="361063" y="1788447"/>
          <a:ext cx="1079725" cy="17966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B7933-C21D-4131-9A70-B9CAB01C8A65}">
      <dsp:nvSpPr>
        <dsp:cNvPr id="0" name=""/>
        <dsp:cNvSpPr/>
      </dsp:nvSpPr>
      <dsp:spPr>
        <a:xfrm>
          <a:off x="180830" y="2325255"/>
          <a:ext cx="1622015" cy="1421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Barangay Assessment</a:t>
          </a:r>
          <a:endParaRPr lang="en-PH" sz="1600" kern="1200" dirty="0"/>
        </a:p>
      </dsp:txBody>
      <dsp:txXfrm>
        <a:off x="180830" y="2325255"/>
        <a:ext cx="1622015" cy="1421791"/>
      </dsp:txXfrm>
    </dsp:sp>
    <dsp:sp modelId="{7FCCC1E2-5786-4930-B26A-6A158FF68B19}">
      <dsp:nvSpPr>
        <dsp:cNvPr id="0" name=""/>
        <dsp:cNvSpPr/>
      </dsp:nvSpPr>
      <dsp:spPr>
        <a:xfrm>
          <a:off x="1496805" y="1656177"/>
          <a:ext cx="306040" cy="30604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5FD97-AD6A-4694-9552-6E2BBB929D32}">
      <dsp:nvSpPr>
        <dsp:cNvPr id="0" name=""/>
        <dsp:cNvSpPr/>
      </dsp:nvSpPr>
      <dsp:spPr>
        <a:xfrm rot="5400000">
          <a:off x="2346727" y="1297093"/>
          <a:ext cx="1079725" cy="17966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3ACEEE-7BDB-4A36-B344-6D49206301C0}">
      <dsp:nvSpPr>
        <dsp:cNvPr id="0" name=""/>
        <dsp:cNvSpPr/>
      </dsp:nvSpPr>
      <dsp:spPr>
        <a:xfrm>
          <a:off x="2166494" y="1833901"/>
          <a:ext cx="1622015" cy="1421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City/Municipality Assessment</a:t>
          </a:r>
          <a:endParaRPr lang="en-PH" sz="1600" kern="1200" dirty="0"/>
        </a:p>
      </dsp:txBody>
      <dsp:txXfrm>
        <a:off x="2166494" y="1833901"/>
        <a:ext cx="1622015" cy="1421791"/>
      </dsp:txXfrm>
    </dsp:sp>
    <dsp:sp modelId="{EA162E11-126F-4E12-82A8-80F97D8B3FCB}">
      <dsp:nvSpPr>
        <dsp:cNvPr id="0" name=""/>
        <dsp:cNvSpPr/>
      </dsp:nvSpPr>
      <dsp:spPr>
        <a:xfrm>
          <a:off x="3482469" y="1164822"/>
          <a:ext cx="306040" cy="30604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50EC7-2EE8-46BD-A7D1-F6FEB4F5FE72}">
      <dsp:nvSpPr>
        <dsp:cNvPr id="0" name=""/>
        <dsp:cNvSpPr/>
      </dsp:nvSpPr>
      <dsp:spPr>
        <a:xfrm rot="5400000">
          <a:off x="4332391" y="805738"/>
          <a:ext cx="1079725" cy="17966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C4C97-9020-4AAE-9BF5-FF4AB3E44575}">
      <dsp:nvSpPr>
        <dsp:cNvPr id="0" name=""/>
        <dsp:cNvSpPr/>
      </dsp:nvSpPr>
      <dsp:spPr>
        <a:xfrm>
          <a:off x="4152158" y="1342546"/>
          <a:ext cx="1622015" cy="1421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Provincial Assessment</a:t>
          </a:r>
          <a:endParaRPr lang="en-PH" sz="1600" kern="1200" dirty="0"/>
        </a:p>
      </dsp:txBody>
      <dsp:txXfrm>
        <a:off x="4152158" y="1342546"/>
        <a:ext cx="1622015" cy="1421791"/>
      </dsp:txXfrm>
    </dsp:sp>
    <dsp:sp modelId="{D2ACC6CC-62EC-415A-A20A-727104D50660}">
      <dsp:nvSpPr>
        <dsp:cNvPr id="0" name=""/>
        <dsp:cNvSpPr/>
      </dsp:nvSpPr>
      <dsp:spPr>
        <a:xfrm>
          <a:off x="5468133" y="673468"/>
          <a:ext cx="306040" cy="30604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0BC3C-9711-4ED8-8F4D-D959D63A92DF}">
      <dsp:nvSpPr>
        <dsp:cNvPr id="0" name=""/>
        <dsp:cNvSpPr/>
      </dsp:nvSpPr>
      <dsp:spPr>
        <a:xfrm rot="5400000">
          <a:off x="6318055" y="314384"/>
          <a:ext cx="1079725" cy="17966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58EA4-8F91-44B6-B127-A16464AB1A85}">
      <dsp:nvSpPr>
        <dsp:cNvPr id="0" name=""/>
        <dsp:cNvSpPr/>
      </dsp:nvSpPr>
      <dsp:spPr>
        <a:xfrm>
          <a:off x="6137822" y="851192"/>
          <a:ext cx="1622015" cy="1421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Regional Assessment</a:t>
          </a:r>
          <a:endParaRPr lang="en-PH" sz="1600" kern="1200" dirty="0"/>
        </a:p>
      </dsp:txBody>
      <dsp:txXfrm>
        <a:off x="6137822" y="851192"/>
        <a:ext cx="1622015" cy="1421791"/>
      </dsp:txXfrm>
    </dsp:sp>
    <dsp:sp modelId="{852181A8-744C-4209-9A60-97AA12849A2B}">
      <dsp:nvSpPr>
        <dsp:cNvPr id="0" name=""/>
        <dsp:cNvSpPr/>
      </dsp:nvSpPr>
      <dsp:spPr>
        <a:xfrm>
          <a:off x="7453797" y="182113"/>
          <a:ext cx="306040" cy="30604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D19D8-73ED-4347-9A24-3B4F174E95F0}">
      <dsp:nvSpPr>
        <dsp:cNvPr id="0" name=""/>
        <dsp:cNvSpPr/>
      </dsp:nvSpPr>
      <dsp:spPr>
        <a:xfrm rot="5400000">
          <a:off x="8303719" y="-176970"/>
          <a:ext cx="1079725" cy="17966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F72AF-E2DC-45E7-A329-9BDEF2EDDBCB}">
      <dsp:nvSpPr>
        <dsp:cNvPr id="0" name=""/>
        <dsp:cNvSpPr/>
      </dsp:nvSpPr>
      <dsp:spPr>
        <a:xfrm>
          <a:off x="8123486" y="359837"/>
          <a:ext cx="1622015" cy="1421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National Assessment</a:t>
          </a:r>
          <a:endParaRPr lang="en-PH" sz="1600" kern="1200" dirty="0"/>
        </a:p>
      </dsp:txBody>
      <dsp:txXfrm>
        <a:off x="8123486" y="359837"/>
        <a:ext cx="1622015" cy="142179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683721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907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55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60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87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926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984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2656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3658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2690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490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78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42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244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247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074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049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0309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7868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015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3747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0020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26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818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148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67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1173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792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097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99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02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18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40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65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604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d9b57e5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1d9b57e5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049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7055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7708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endParaRPr lang="en-PH"/>
          </a:p>
        </p:txBody>
      </p:sp>
      <p:sp>
        <p:nvSpPr>
          <p:cNvPr id="5" name="Footer Placeholder 4"/>
          <p:cNvSpPr>
            <a:spLocks noGrp="1"/>
          </p:cNvSpPr>
          <p:nvPr>
            <p:ph type="ftr" sz="quarter" idx="11"/>
          </p:nvPr>
        </p:nvSpPr>
        <p:spPr>
          <a:xfrm>
            <a:off x="3776135" y="6422854"/>
            <a:ext cx="4279669" cy="365125"/>
          </a:xfrm>
        </p:spPr>
        <p:txBody>
          <a:bodyPr/>
          <a:lstStyle/>
          <a:p>
            <a:endParaRPr lang="en-PH"/>
          </a:p>
        </p:txBody>
      </p:sp>
      <p:sp>
        <p:nvSpPr>
          <p:cNvPr id="6" name="Slide Number Placeholder 5"/>
          <p:cNvSpPr>
            <a:spLocks noGrp="1"/>
          </p:cNvSpPr>
          <p:nvPr>
            <p:ph type="sldNum" sz="quarter" idx="12"/>
          </p:nvPr>
        </p:nvSpPr>
        <p:spPr>
          <a:xfrm>
            <a:off x="8073048" y="6422854"/>
            <a:ext cx="879759"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4419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7251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PH"/>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PH"/>
          </a:p>
        </p:txBody>
      </p:sp>
      <p:sp>
        <p:nvSpPr>
          <p:cNvPr id="6" name="Slide Number Placeholder 5"/>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517340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5794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7254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0229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8210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7225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950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endParaRPr lang="en-PH"/>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PH"/>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5630287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ctrTitle"/>
          </p:nvPr>
        </p:nvSpPr>
        <p:spPr>
          <a:xfrm>
            <a:off x="346396" y="2126069"/>
            <a:ext cx="11250706" cy="1904159"/>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Font typeface="Arial"/>
              <a:buNone/>
            </a:pPr>
            <a:r>
              <a:rPr lang="en-US" sz="4000" dirty="0" smtClean="0">
                <a:solidFill>
                  <a:srgbClr val="20124D"/>
                </a:solidFill>
                <a:latin typeface="Lucida Sans"/>
                <a:ea typeface="Lucida Sans"/>
                <a:cs typeface="Lucida Sans"/>
                <a:sym typeface="Lucida Sans"/>
              </a:rPr>
              <a:t>The </a:t>
            </a:r>
            <a:r>
              <a:rPr lang="en-US" sz="4000" dirty="0" smtClean="0">
                <a:solidFill>
                  <a:srgbClr val="20124D"/>
                </a:solidFill>
                <a:latin typeface="Lucida Sans"/>
                <a:ea typeface="Lucida Sans"/>
                <a:cs typeface="Lucida Sans"/>
                <a:sym typeface="Lucida Sans"/>
              </a:rPr>
              <a:t>2024 </a:t>
            </a:r>
            <a:r>
              <a:rPr lang="en-US" sz="4000" dirty="0">
                <a:solidFill>
                  <a:srgbClr val="20124D"/>
                </a:solidFill>
                <a:latin typeface="Lucida Sans"/>
                <a:ea typeface="Lucida Sans"/>
                <a:cs typeface="Lucida Sans"/>
                <a:sym typeface="Lucida Sans"/>
              </a:rPr>
              <a:t>Seal of Good Local Governance for Barangay</a:t>
            </a:r>
            <a:endParaRPr sz="4000" dirty="0">
              <a:solidFill>
                <a:srgbClr val="20124D"/>
              </a:solidFill>
              <a:latin typeface="Lucida Sans"/>
              <a:ea typeface="Lucida Sans"/>
              <a:cs typeface="Lucida Sans"/>
              <a:sym typeface="Lucida Sans"/>
            </a:endParaRPr>
          </a:p>
          <a:p>
            <a:pPr marL="0" lvl="0" indent="0" algn="l" rtl="0">
              <a:lnSpc>
                <a:spcPct val="90000"/>
              </a:lnSpc>
              <a:spcBef>
                <a:spcPts val="0"/>
              </a:spcBef>
              <a:spcAft>
                <a:spcPts val="0"/>
              </a:spcAft>
              <a:buClr>
                <a:srgbClr val="002060"/>
              </a:buClr>
              <a:buSzPts val="7200"/>
              <a:buFont typeface="Lucida Sans"/>
              <a:buNone/>
            </a:pPr>
            <a:endParaRPr sz="4000" dirty="0">
              <a:solidFill>
                <a:srgbClr val="20124D"/>
              </a:solidFill>
              <a:latin typeface="Lucida Sans"/>
              <a:ea typeface="Lucida Sans"/>
              <a:cs typeface="Lucida Sans"/>
              <a:sym typeface="Lucida Sans"/>
            </a:endParaRPr>
          </a:p>
        </p:txBody>
      </p:sp>
      <p:pic>
        <p:nvPicPr>
          <p:cNvPr id="2" name="Picture 1"/>
          <p:cNvPicPr>
            <a:picLocks noChangeAspect="1"/>
          </p:cNvPicPr>
          <p:nvPr/>
        </p:nvPicPr>
        <p:blipFill>
          <a:blip r:embed="rId3"/>
          <a:stretch>
            <a:fillRect/>
          </a:stretch>
        </p:blipFill>
        <p:spPr>
          <a:xfrm>
            <a:off x="110426" y="241627"/>
            <a:ext cx="2537423" cy="1434773"/>
          </a:xfrm>
          <a:prstGeom prst="rect">
            <a:avLst/>
          </a:prstGeom>
        </p:spPr>
      </p:pic>
      <p:pic>
        <p:nvPicPr>
          <p:cNvPr id="3" name="Picture 2"/>
          <p:cNvPicPr>
            <a:picLocks noChangeAspect="1"/>
          </p:cNvPicPr>
          <p:nvPr/>
        </p:nvPicPr>
        <p:blipFill>
          <a:blip r:embed="rId4"/>
          <a:stretch>
            <a:fillRect/>
          </a:stretch>
        </p:blipFill>
        <p:spPr>
          <a:xfrm>
            <a:off x="10604268" y="175155"/>
            <a:ext cx="1402674" cy="1697188"/>
          </a:xfrm>
          <a:prstGeom prst="rect">
            <a:avLst/>
          </a:prstGeom>
        </p:spPr>
      </p:pic>
      <p:sp>
        <p:nvSpPr>
          <p:cNvPr id="4" name="TextBox 3"/>
          <p:cNvSpPr txBox="1"/>
          <p:nvPr/>
        </p:nvSpPr>
        <p:spPr>
          <a:xfrm>
            <a:off x="5889170" y="5453743"/>
            <a:ext cx="6117772" cy="1200329"/>
          </a:xfrm>
          <a:prstGeom prst="rect">
            <a:avLst/>
          </a:prstGeom>
          <a:noFill/>
        </p:spPr>
        <p:txBody>
          <a:bodyPr wrap="square" rtlCol="0">
            <a:spAutoFit/>
          </a:bodyPr>
          <a:lstStyle/>
          <a:p>
            <a:r>
              <a:rPr lang="en-PH" sz="1800" b="1" dirty="0" smtClean="0">
                <a:solidFill>
                  <a:schemeClr val="tx1"/>
                </a:solidFill>
              </a:rPr>
              <a:t>Shared by:   CHARISSA DELA TORRE GUERTA</a:t>
            </a:r>
          </a:p>
          <a:p>
            <a:r>
              <a:rPr lang="en-PH" sz="1800" b="1" dirty="0">
                <a:solidFill>
                  <a:schemeClr val="tx1"/>
                </a:solidFill>
              </a:rPr>
              <a:t> </a:t>
            </a:r>
            <a:r>
              <a:rPr lang="en-PH" sz="1800" b="1" dirty="0" smtClean="0">
                <a:solidFill>
                  <a:schemeClr val="tx1"/>
                </a:solidFill>
              </a:rPr>
              <a:t>                    City Director, DILG BUTUAN CITY</a:t>
            </a:r>
          </a:p>
          <a:p>
            <a:endParaRPr lang="en-PH" sz="1800" b="1" dirty="0">
              <a:solidFill>
                <a:schemeClr val="tx1"/>
              </a:solidFill>
            </a:endParaRPr>
          </a:p>
          <a:p>
            <a:r>
              <a:rPr lang="en-PH" sz="1800" b="1" dirty="0" smtClean="0">
                <a:solidFill>
                  <a:schemeClr val="tx1"/>
                </a:solidFill>
              </a:rPr>
              <a:t>Date:  October 3, 2024</a:t>
            </a:r>
            <a:endParaRPr lang="en-PH" sz="1800" b="1" dirty="0">
              <a:solidFill>
                <a:schemeClr val="tx1"/>
              </a:solidFill>
            </a:endParaRPr>
          </a:p>
        </p:txBody>
      </p:sp>
    </p:spTree>
    <p:extLst>
      <p:ext uri="{BB962C8B-B14F-4D97-AF65-F5344CB8AC3E}">
        <p14:creationId xmlns:p14="http://schemas.microsoft.com/office/powerpoint/2010/main" val="469827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7313" y="1968137"/>
            <a:ext cx="7456715" cy="1928948"/>
          </a:xfrm>
        </p:spPr>
        <p:txBody>
          <a:bodyPr>
            <a:noAutofit/>
          </a:bodyPr>
          <a:lstStyle/>
          <a:p>
            <a:r>
              <a:rPr lang="en-PH" sz="2800" i="1" dirty="0"/>
              <a:t>“Congratulations to the 1,028 barangays across the country </a:t>
            </a:r>
            <a:r>
              <a:rPr lang="en-PH" sz="3200" i="1" dirty="0"/>
              <a:t>who responded to the call for excellence in public service</a:t>
            </a:r>
            <a:r>
              <a:rPr lang="en-PH" sz="2800" i="1" dirty="0"/>
              <a:t> and bagged the 2023 SGLGB. </a:t>
            </a:r>
            <a:r>
              <a:rPr lang="en-PH" sz="2800" i="1" dirty="0" err="1"/>
              <a:t>Salamat</a:t>
            </a:r>
            <a:r>
              <a:rPr lang="en-PH" sz="2800" i="1" dirty="0"/>
              <a:t> </a:t>
            </a:r>
            <a:r>
              <a:rPr lang="en-PH" sz="2800" i="1" dirty="0" err="1"/>
              <a:t>sa</a:t>
            </a:r>
            <a:r>
              <a:rPr lang="en-PH" sz="2800" i="1" dirty="0"/>
              <a:t> </a:t>
            </a:r>
            <a:r>
              <a:rPr lang="en-PH" sz="2800" i="1" dirty="0" err="1"/>
              <a:t>pangunguna</a:t>
            </a:r>
            <a:r>
              <a:rPr lang="en-PH" sz="2800" i="1" dirty="0"/>
              <a:t> </a:t>
            </a:r>
            <a:r>
              <a:rPr lang="en-PH" sz="2800" i="1" dirty="0" err="1"/>
              <a:t>ninyo</a:t>
            </a:r>
            <a:r>
              <a:rPr lang="en-PH" sz="2800" i="1" dirty="0"/>
              <a:t> </a:t>
            </a:r>
            <a:r>
              <a:rPr lang="en-PH" sz="2800" i="1" dirty="0" err="1"/>
              <a:t>sa</a:t>
            </a:r>
            <a:r>
              <a:rPr lang="en-PH" sz="2800" i="1" dirty="0"/>
              <a:t> </a:t>
            </a:r>
            <a:r>
              <a:rPr lang="en-PH" sz="2800" i="1" dirty="0" err="1"/>
              <a:t>pagtataas</a:t>
            </a:r>
            <a:r>
              <a:rPr lang="en-PH" sz="2800" i="1" dirty="0"/>
              <a:t> ng </a:t>
            </a:r>
            <a:r>
              <a:rPr lang="en-PH" sz="2800" i="1" dirty="0" err="1"/>
              <a:t>antas</a:t>
            </a:r>
            <a:r>
              <a:rPr lang="en-PH" sz="2800" i="1" dirty="0"/>
              <a:t> ng </a:t>
            </a:r>
            <a:r>
              <a:rPr lang="en-PH" sz="2800" i="1" dirty="0" err="1"/>
              <a:t>paglilingkod-bayan</a:t>
            </a:r>
            <a:r>
              <a:rPr lang="en-PH" sz="2800" i="1" dirty="0"/>
              <a:t> </a:t>
            </a:r>
            <a:r>
              <a:rPr lang="en-PH" sz="2800" i="1" dirty="0" err="1"/>
              <a:t>sa</a:t>
            </a:r>
            <a:r>
              <a:rPr lang="en-PH" sz="2800" i="1" dirty="0"/>
              <a:t> </a:t>
            </a:r>
            <a:r>
              <a:rPr lang="en-PH" sz="2800" i="1" dirty="0" err="1"/>
              <a:t>ating</a:t>
            </a:r>
            <a:r>
              <a:rPr lang="en-PH" sz="2800" i="1" dirty="0"/>
              <a:t> </a:t>
            </a:r>
            <a:r>
              <a:rPr lang="en-PH" sz="2800" i="1" dirty="0" err="1"/>
              <a:t>mga</a:t>
            </a:r>
            <a:r>
              <a:rPr lang="en-PH" sz="2800" i="1" dirty="0"/>
              <a:t> </a:t>
            </a:r>
            <a:r>
              <a:rPr lang="en-PH" sz="2800" i="1" dirty="0" err="1"/>
              <a:t>pamayanan</a:t>
            </a:r>
            <a:r>
              <a:rPr lang="en-PH" sz="2800" i="1" dirty="0"/>
              <a:t>,</a:t>
            </a:r>
            <a:endParaRPr lang="en-PH" sz="2800" dirty="0"/>
          </a:p>
        </p:txBody>
      </p:sp>
      <p:sp>
        <p:nvSpPr>
          <p:cNvPr id="4" name="Rectangle 3"/>
          <p:cNvSpPr/>
          <p:nvPr/>
        </p:nvSpPr>
        <p:spPr>
          <a:xfrm>
            <a:off x="4800599" y="4808263"/>
            <a:ext cx="7489371" cy="1200329"/>
          </a:xfrm>
          <a:prstGeom prst="rect">
            <a:avLst/>
          </a:prstGeom>
        </p:spPr>
        <p:txBody>
          <a:bodyPr wrap="square">
            <a:spAutoFit/>
          </a:bodyPr>
          <a:lstStyle/>
          <a:p>
            <a:r>
              <a:rPr lang="en-PH" sz="2400" i="1" dirty="0" smtClean="0">
                <a:solidFill>
                  <a:schemeClr val="tx1"/>
                </a:solidFill>
                <a:latin typeface="verdana" panose="020B0604030504040204" pitchFamily="34" charset="0"/>
              </a:rPr>
              <a:t>“</a:t>
            </a:r>
            <a:r>
              <a:rPr lang="en-PH" sz="2400" i="1" dirty="0" err="1" smtClean="0">
                <a:solidFill>
                  <a:schemeClr val="tx1"/>
                </a:solidFill>
                <a:latin typeface="verdana" panose="020B0604030504040204" pitchFamily="34" charset="0"/>
              </a:rPr>
              <a:t>Bahagi</a:t>
            </a:r>
            <a:r>
              <a:rPr lang="en-PH" sz="2400" i="1" dirty="0" smtClean="0">
                <a:solidFill>
                  <a:schemeClr val="tx1"/>
                </a:solidFill>
                <a:latin typeface="verdana" panose="020B0604030504040204" pitchFamily="34" charset="0"/>
              </a:rPr>
              <a:t> </a:t>
            </a:r>
            <a:r>
              <a:rPr lang="en-PH" sz="2400" i="1" dirty="0" err="1">
                <a:solidFill>
                  <a:schemeClr val="tx1"/>
                </a:solidFill>
                <a:latin typeface="verdana" panose="020B0604030504040204" pitchFamily="34" charset="0"/>
              </a:rPr>
              <a:t>na</a:t>
            </a:r>
            <a:r>
              <a:rPr lang="en-PH" sz="2400" i="1" dirty="0">
                <a:solidFill>
                  <a:schemeClr val="tx1"/>
                </a:solidFill>
                <a:latin typeface="verdana" panose="020B0604030504040204" pitchFamily="34" charset="0"/>
              </a:rPr>
              <a:t> kayo ng </a:t>
            </a:r>
            <a:r>
              <a:rPr lang="en-PH" sz="2400" i="1" dirty="0" err="1">
                <a:solidFill>
                  <a:schemeClr val="tx1"/>
                </a:solidFill>
                <a:latin typeface="verdana" panose="020B0604030504040204" pitchFamily="34" charset="0"/>
              </a:rPr>
              <a:t>kasaysayan</a:t>
            </a:r>
            <a:r>
              <a:rPr lang="en-PH" sz="2400" i="1" dirty="0">
                <a:solidFill>
                  <a:schemeClr val="tx1"/>
                </a:solidFill>
                <a:latin typeface="verdana" panose="020B0604030504040204" pitchFamily="34" charset="0"/>
              </a:rPr>
              <a:t> ng SGLGB </a:t>
            </a:r>
            <a:r>
              <a:rPr lang="en-PH" sz="2400" i="1" dirty="0" err="1">
                <a:solidFill>
                  <a:schemeClr val="tx1"/>
                </a:solidFill>
                <a:latin typeface="verdana" panose="020B0604030504040204" pitchFamily="34" charset="0"/>
              </a:rPr>
              <a:t>bilang</a:t>
            </a:r>
            <a:r>
              <a:rPr lang="en-PH" sz="2400" i="1" dirty="0">
                <a:solidFill>
                  <a:schemeClr val="tx1"/>
                </a:solidFill>
                <a:latin typeface="verdana" panose="020B0604030504040204" pitchFamily="34" charset="0"/>
              </a:rPr>
              <a:t> </a:t>
            </a:r>
            <a:r>
              <a:rPr lang="en-PH" sz="2400" i="1" dirty="0" err="1">
                <a:solidFill>
                  <a:schemeClr val="tx1"/>
                </a:solidFill>
                <a:latin typeface="verdana" panose="020B0604030504040204" pitchFamily="34" charset="0"/>
              </a:rPr>
              <a:t>mga</a:t>
            </a:r>
            <a:r>
              <a:rPr lang="en-PH" sz="2400" i="1" dirty="0">
                <a:solidFill>
                  <a:schemeClr val="tx1"/>
                </a:solidFill>
                <a:latin typeface="verdana" panose="020B0604030504040204" pitchFamily="34" charset="0"/>
              </a:rPr>
              <a:t> </a:t>
            </a:r>
            <a:r>
              <a:rPr lang="en-PH" sz="2400" i="1" dirty="0" err="1">
                <a:solidFill>
                  <a:schemeClr val="tx1"/>
                </a:solidFill>
                <a:latin typeface="verdana" panose="020B0604030504040204" pitchFamily="34" charset="0"/>
              </a:rPr>
              <a:t>kauna-unahang</a:t>
            </a:r>
            <a:r>
              <a:rPr lang="en-PH" sz="2400" i="1" dirty="0">
                <a:solidFill>
                  <a:schemeClr val="tx1"/>
                </a:solidFill>
                <a:latin typeface="verdana" panose="020B0604030504040204" pitchFamily="34" charset="0"/>
              </a:rPr>
              <a:t> </a:t>
            </a:r>
            <a:r>
              <a:rPr lang="en-PH" sz="2400" i="1" dirty="0" err="1">
                <a:solidFill>
                  <a:schemeClr val="tx1"/>
                </a:solidFill>
                <a:latin typeface="verdana" panose="020B0604030504040204" pitchFamily="34" charset="0"/>
              </a:rPr>
              <a:t>nabigyan</a:t>
            </a:r>
            <a:r>
              <a:rPr lang="en-PH" sz="2400" i="1" dirty="0">
                <a:solidFill>
                  <a:schemeClr val="tx1"/>
                </a:solidFill>
                <a:latin typeface="verdana" panose="020B0604030504040204" pitchFamily="34" charset="0"/>
              </a:rPr>
              <a:t> ng </a:t>
            </a:r>
            <a:r>
              <a:rPr lang="en-PH" sz="2400" i="1" dirty="0" err="1">
                <a:solidFill>
                  <a:schemeClr val="tx1"/>
                </a:solidFill>
                <a:latin typeface="verdana" panose="020B0604030504040204" pitchFamily="34" charset="0"/>
              </a:rPr>
              <a:t>ganitong</a:t>
            </a:r>
            <a:r>
              <a:rPr lang="en-PH" sz="2400" i="1" dirty="0">
                <a:solidFill>
                  <a:schemeClr val="tx1"/>
                </a:solidFill>
                <a:latin typeface="verdana" panose="020B0604030504040204" pitchFamily="34" charset="0"/>
              </a:rPr>
              <a:t> </a:t>
            </a:r>
            <a:r>
              <a:rPr lang="en-PH" sz="2400" i="1" dirty="0" err="1">
                <a:solidFill>
                  <a:schemeClr val="tx1"/>
                </a:solidFill>
                <a:latin typeface="verdana" panose="020B0604030504040204" pitchFamily="34" charset="0"/>
              </a:rPr>
              <a:t>pagkilala</a:t>
            </a:r>
            <a:r>
              <a:rPr lang="en-PH" sz="2400" i="1" dirty="0">
                <a:solidFill>
                  <a:schemeClr val="tx1"/>
                </a:solidFill>
                <a:latin typeface="verdana" panose="020B0604030504040204" pitchFamily="34" charset="0"/>
              </a:rPr>
              <a:t>.”</a:t>
            </a:r>
            <a:endParaRPr lang="en-PH" sz="2400" dirty="0">
              <a:solidFill>
                <a:schemeClr val="tx1"/>
              </a:solidFill>
            </a:endParaRPr>
          </a:p>
        </p:txBody>
      </p:sp>
      <p:pic>
        <p:nvPicPr>
          <p:cNvPr id="5" name="Picture 4"/>
          <p:cNvPicPr>
            <a:picLocks noChangeAspect="1"/>
          </p:cNvPicPr>
          <p:nvPr/>
        </p:nvPicPr>
        <p:blipFill>
          <a:blip r:embed="rId2"/>
          <a:stretch>
            <a:fillRect/>
          </a:stretch>
        </p:blipFill>
        <p:spPr>
          <a:xfrm>
            <a:off x="228600" y="2122933"/>
            <a:ext cx="4202579" cy="4340785"/>
          </a:xfrm>
          <a:prstGeom prst="rect">
            <a:avLst/>
          </a:prstGeom>
        </p:spPr>
      </p:pic>
      <p:sp>
        <p:nvSpPr>
          <p:cNvPr id="6" name="TextBox 5"/>
          <p:cNvSpPr txBox="1"/>
          <p:nvPr/>
        </p:nvSpPr>
        <p:spPr>
          <a:xfrm>
            <a:off x="5328556" y="6114895"/>
            <a:ext cx="6645729" cy="523220"/>
          </a:xfrm>
          <a:prstGeom prst="rect">
            <a:avLst/>
          </a:prstGeom>
          <a:noFill/>
        </p:spPr>
        <p:txBody>
          <a:bodyPr wrap="square" rtlCol="0">
            <a:spAutoFit/>
          </a:bodyPr>
          <a:lstStyle/>
          <a:p>
            <a:r>
              <a:rPr lang="en-PH" sz="2800" i="1" dirty="0" smtClean="0"/>
              <a:t>- Sec. Benjamin “</a:t>
            </a:r>
            <a:r>
              <a:rPr lang="en-PH" sz="2800" i="1" dirty="0" err="1" smtClean="0"/>
              <a:t>Benhur</a:t>
            </a:r>
            <a:r>
              <a:rPr lang="en-PH" sz="2800" i="1" dirty="0" smtClean="0"/>
              <a:t>” </a:t>
            </a:r>
            <a:r>
              <a:rPr lang="en-PH" sz="2800" i="1" dirty="0" err="1" smtClean="0"/>
              <a:t>Abalos</a:t>
            </a:r>
            <a:endParaRPr lang="en-PH" sz="2800" i="1" dirty="0"/>
          </a:p>
        </p:txBody>
      </p:sp>
    </p:spTree>
    <p:extLst>
      <p:ext uri="{BB962C8B-B14F-4D97-AF65-F5344CB8AC3E}">
        <p14:creationId xmlns:p14="http://schemas.microsoft.com/office/powerpoint/2010/main" val="1410728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1d9b57e512_0_7"/>
          <p:cNvSpPr txBox="1">
            <a:spLocks noGrp="1"/>
          </p:cNvSpPr>
          <p:nvPr>
            <p:ph type="title"/>
          </p:nvPr>
        </p:nvSpPr>
        <p:spPr>
          <a:xfrm>
            <a:off x="1202918" y="284176"/>
            <a:ext cx="10863895" cy="1508760"/>
          </a:xfrm>
          <a:prstGeom prst="rect">
            <a:avLst/>
          </a:prstGeom>
          <a:noFill/>
          <a:ln>
            <a:noFill/>
          </a:ln>
        </p:spPr>
        <p:txBody>
          <a:bodyPr spcFirstLastPara="1" wrap="square" lIns="91425" tIns="45700" rIns="91425" bIns="45700" anchor="ctr" anchorCtr="0">
            <a:normAutofit fontScale="90000"/>
          </a:bodyPr>
          <a:lstStyle/>
          <a:p>
            <a:pPr lvl="0" algn="ctr">
              <a:lnSpc>
                <a:spcPct val="100000"/>
              </a:lnSpc>
              <a:spcBef>
                <a:spcPts val="0"/>
              </a:spcBef>
            </a:pPr>
            <a:r>
              <a:rPr lang="en-US" sz="4800" b="1" cap="none" dirty="0">
                <a:latin typeface="Arial"/>
                <a:ea typeface="Arial"/>
                <a:cs typeface="Arial"/>
                <a:sym typeface="Arial"/>
              </a:rPr>
              <a:t>Purposes of the SGLGB Implementation and Its Results</a:t>
            </a:r>
            <a:endParaRPr lang="en-US" sz="4800" b="1" cap="none" dirty="0">
              <a:latin typeface="Arial"/>
              <a:ea typeface="Arial"/>
              <a:cs typeface="Arial"/>
              <a:sym typeface="Arial"/>
            </a:endParaRPr>
          </a:p>
        </p:txBody>
      </p:sp>
      <p:sp>
        <p:nvSpPr>
          <p:cNvPr id="2" name="Rectangle 1"/>
          <p:cNvSpPr/>
          <p:nvPr/>
        </p:nvSpPr>
        <p:spPr>
          <a:xfrm>
            <a:off x="1292724" y="2171581"/>
            <a:ext cx="10684282" cy="3970318"/>
          </a:xfrm>
          <a:prstGeom prst="rect">
            <a:avLst/>
          </a:prstGeom>
        </p:spPr>
        <p:txBody>
          <a:bodyPr wrap="square">
            <a:spAutoFit/>
          </a:bodyPr>
          <a:lstStyle/>
          <a:p>
            <a:pPr marL="609600" lvl="0" indent="-425450">
              <a:buClr>
                <a:schemeClr val="dk1"/>
              </a:buClr>
              <a:buSzPts val="1900"/>
              <a:buFont typeface="Noto Sans Symbols"/>
              <a:buChar char="❑"/>
            </a:pPr>
            <a:r>
              <a:rPr lang="en-US" sz="3600" dirty="0">
                <a:solidFill>
                  <a:schemeClr val="tx1"/>
                </a:solidFill>
                <a:latin typeface="+mn-lt"/>
                <a:ea typeface="Corbel"/>
                <a:cs typeface="Corbel"/>
                <a:sym typeface="Corbel"/>
              </a:rPr>
              <a:t>To assess performance of the barangays and generate information that are useful in policy program development, both at the local and international government </a:t>
            </a:r>
            <a:r>
              <a:rPr lang="en-US" sz="3600" dirty="0" smtClean="0">
                <a:solidFill>
                  <a:schemeClr val="tx1"/>
                </a:solidFill>
                <a:latin typeface="+mn-lt"/>
                <a:ea typeface="Corbel"/>
                <a:cs typeface="Corbel"/>
                <a:sym typeface="Corbel"/>
              </a:rPr>
              <a:t>levels</a:t>
            </a:r>
          </a:p>
          <a:p>
            <a:pPr marL="184150" lvl="0">
              <a:buClr>
                <a:schemeClr val="dk1"/>
              </a:buClr>
              <a:buSzPts val="1900"/>
            </a:pPr>
            <a:endParaRPr lang="en-US" sz="3600" dirty="0">
              <a:solidFill>
                <a:schemeClr val="tx1"/>
              </a:solidFill>
              <a:latin typeface="+mn-lt"/>
            </a:endParaRPr>
          </a:p>
          <a:p>
            <a:pPr marL="609600" lvl="0" indent="-425450">
              <a:buClr>
                <a:schemeClr val="dk1"/>
              </a:buClr>
              <a:buSzPts val="1900"/>
              <a:buFont typeface="Noto Sans Symbols"/>
              <a:buChar char="❑"/>
            </a:pPr>
            <a:r>
              <a:rPr lang="en-US" sz="3600" dirty="0">
                <a:solidFill>
                  <a:schemeClr val="tx1"/>
                </a:solidFill>
                <a:latin typeface="+mn-lt"/>
                <a:ea typeface="Corbel"/>
                <a:cs typeface="Corbel"/>
                <a:sym typeface="Corbel"/>
              </a:rPr>
              <a:t>To look into the feasibility of the new SGLGB implementation </a:t>
            </a:r>
            <a:r>
              <a:rPr lang="en-US" sz="3600" dirty="0" smtClean="0">
                <a:solidFill>
                  <a:schemeClr val="tx1"/>
                </a:solidFill>
                <a:latin typeface="+mn-lt"/>
                <a:ea typeface="Corbel"/>
                <a:cs typeface="Corbel"/>
                <a:sym typeface="Corbel"/>
              </a:rPr>
              <a:t>arrangement</a:t>
            </a:r>
            <a:endParaRPr lang="en-US" sz="3600" dirty="0">
              <a:solidFill>
                <a:schemeClr val="tx1"/>
              </a:solidFill>
              <a:latin typeface="+mn-lt"/>
              <a:ea typeface="Corbel"/>
              <a:cs typeface="Corbel"/>
              <a:sym typeface="Corbel"/>
            </a:endParaRPr>
          </a:p>
        </p:txBody>
      </p:sp>
    </p:spTree>
    <p:extLst>
      <p:ext uri="{BB962C8B-B14F-4D97-AF65-F5344CB8AC3E}">
        <p14:creationId xmlns:p14="http://schemas.microsoft.com/office/powerpoint/2010/main" val="4195568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1d9b57e512_0_7"/>
          <p:cNvSpPr txBox="1">
            <a:spLocks noGrp="1"/>
          </p:cNvSpPr>
          <p:nvPr>
            <p:ph type="title"/>
          </p:nvPr>
        </p:nvSpPr>
        <p:spPr>
          <a:xfrm>
            <a:off x="1202918" y="284176"/>
            <a:ext cx="10863895" cy="1508760"/>
          </a:xfrm>
          <a:prstGeom prst="rect">
            <a:avLst/>
          </a:prstGeom>
          <a:noFill/>
          <a:ln>
            <a:noFill/>
          </a:ln>
        </p:spPr>
        <p:txBody>
          <a:bodyPr spcFirstLastPara="1" wrap="square" lIns="91425" tIns="45700" rIns="91425" bIns="45700" anchor="ctr" anchorCtr="0">
            <a:normAutofit fontScale="90000"/>
          </a:bodyPr>
          <a:lstStyle/>
          <a:p>
            <a:pPr lvl="0" algn="ctr">
              <a:lnSpc>
                <a:spcPct val="100000"/>
              </a:lnSpc>
              <a:spcBef>
                <a:spcPts val="0"/>
              </a:spcBef>
            </a:pPr>
            <a:r>
              <a:rPr lang="en-US" sz="4800" b="1" cap="none" dirty="0">
                <a:latin typeface="Arial"/>
                <a:ea typeface="Arial"/>
                <a:cs typeface="Arial"/>
                <a:sym typeface="Arial"/>
              </a:rPr>
              <a:t>Purposes of the SGLGB Implementation and Its Results</a:t>
            </a:r>
            <a:endParaRPr lang="en-US" sz="4800" b="1" cap="none" dirty="0">
              <a:latin typeface="Arial"/>
              <a:ea typeface="Arial"/>
              <a:cs typeface="Arial"/>
              <a:sym typeface="Arial"/>
            </a:endParaRPr>
          </a:p>
        </p:txBody>
      </p:sp>
      <p:sp>
        <p:nvSpPr>
          <p:cNvPr id="2" name="Rectangle 1"/>
          <p:cNvSpPr/>
          <p:nvPr/>
        </p:nvSpPr>
        <p:spPr>
          <a:xfrm>
            <a:off x="272189" y="2008295"/>
            <a:ext cx="11794623" cy="4524315"/>
          </a:xfrm>
          <a:prstGeom prst="rect">
            <a:avLst/>
          </a:prstGeom>
        </p:spPr>
        <p:txBody>
          <a:bodyPr wrap="square">
            <a:spAutoFit/>
          </a:bodyPr>
          <a:lstStyle/>
          <a:p>
            <a:pPr marL="609600" lvl="0" indent="-425450">
              <a:buClr>
                <a:schemeClr val="dk1"/>
              </a:buClr>
              <a:buSzPts val="1900"/>
              <a:buFont typeface="Noto Sans Symbols"/>
              <a:buChar char="❑"/>
            </a:pPr>
            <a:r>
              <a:rPr lang="en-US" sz="3600" dirty="0" smtClean="0">
                <a:solidFill>
                  <a:schemeClr val="tx1"/>
                </a:solidFill>
                <a:latin typeface="+mn-lt"/>
                <a:ea typeface="Corbel"/>
                <a:cs typeface="Corbel"/>
                <a:sym typeface="Corbel"/>
              </a:rPr>
              <a:t>To </a:t>
            </a:r>
            <a:r>
              <a:rPr lang="en-US" sz="3600" dirty="0">
                <a:solidFill>
                  <a:schemeClr val="tx1"/>
                </a:solidFill>
                <a:latin typeface="+mn-lt"/>
                <a:ea typeface="Corbel"/>
                <a:cs typeface="Corbel"/>
                <a:sym typeface="Corbel"/>
              </a:rPr>
              <a:t>serve as additional information in the regular review and evaluation of the Council of Good Local Governance (CGLG) </a:t>
            </a:r>
            <a:endParaRPr lang="en-US" sz="3600" dirty="0" smtClean="0">
              <a:solidFill>
                <a:schemeClr val="tx1"/>
              </a:solidFill>
              <a:latin typeface="+mn-lt"/>
              <a:ea typeface="Corbel"/>
              <a:cs typeface="Corbel"/>
              <a:sym typeface="Corbel"/>
            </a:endParaRPr>
          </a:p>
          <a:p>
            <a:pPr marL="184150" lvl="0">
              <a:buClr>
                <a:schemeClr val="dk1"/>
              </a:buClr>
              <a:buSzPts val="1900"/>
            </a:pPr>
            <a:endParaRPr lang="en-US" sz="3600" dirty="0" smtClean="0">
              <a:solidFill>
                <a:schemeClr val="tx1"/>
              </a:solidFill>
              <a:latin typeface="+mn-lt"/>
              <a:ea typeface="Corbel"/>
              <a:cs typeface="Corbel"/>
              <a:sym typeface="Corbel"/>
            </a:endParaRPr>
          </a:p>
          <a:p>
            <a:pPr marL="609600" indent="-425450">
              <a:buClr>
                <a:schemeClr val="dk1"/>
              </a:buClr>
              <a:buSzPts val="1900"/>
              <a:buFont typeface="Noto Sans Symbols"/>
              <a:buChar char="❑"/>
            </a:pPr>
            <a:r>
              <a:rPr lang="en-US" sz="3600" dirty="0">
                <a:solidFill>
                  <a:schemeClr val="tx1"/>
                </a:solidFill>
                <a:latin typeface="Corbel"/>
                <a:ea typeface="Corbel"/>
                <a:cs typeface="Corbel"/>
                <a:sym typeface="Corbel"/>
              </a:rPr>
              <a:t>To serve as one of the bases in determining capacity development </a:t>
            </a:r>
            <a:r>
              <a:rPr lang="en-US" sz="3600" dirty="0" smtClean="0">
                <a:solidFill>
                  <a:schemeClr val="tx1"/>
                </a:solidFill>
                <a:latin typeface="Corbel"/>
                <a:ea typeface="Corbel"/>
                <a:cs typeface="Corbel"/>
                <a:sym typeface="Corbel"/>
              </a:rPr>
              <a:t>interventions (DILG </a:t>
            </a:r>
            <a:r>
              <a:rPr lang="en-US" sz="3600" dirty="0">
                <a:solidFill>
                  <a:schemeClr val="tx1"/>
                </a:solidFill>
                <a:latin typeface="Corbel"/>
                <a:ea typeface="Corbel"/>
                <a:cs typeface="Corbel"/>
                <a:sym typeface="Corbel"/>
              </a:rPr>
              <a:t>MC No. 2021-067, “Adoption of a </a:t>
            </a:r>
            <a:r>
              <a:rPr lang="en-US" sz="3600" dirty="0" smtClean="0">
                <a:solidFill>
                  <a:schemeClr val="tx1"/>
                </a:solidFill>
                <a:latin typeface="Corbel"/>
                <a:ea typeface="Corbel"/>
                <a:cs typeface="Corbel"/>
                <a:sym typeface="Corbel"/>
              </a:rPr>
              <a:t>(</a:t>
            </a:r>
            <a:r>
              <a:rPr lang="en-US" sz="3600" dirty="0">
                <a:solidFill>
                  <a:schemeClr val="tx1"/>
                </a:solidFill>
                <a:latin typeface="Corbel"/>
                <a:ea typeface="Corbel"/>
                <a:cs typeface="Corbel"/>
                <a:sym typeface="Corbel"/>
              </a:rPr>
              <a:t>CAPDEV) Framework in the Planning, Design and Implementation for LGUs</a:t>
            </a:r>
            <a:r>
              <a:rPr lang="en-US" sz="3600" dirty="0" smtClean="0">
                <a:solidFill>
                  <a:schemeClr val="tx1"/>
                </a:solidFill>
                <a:latin typeface="Corbel"/>
                <a:ea typeface="Corbel"/>
                <a:cs typeface="Corbel"/>
                <a:sym typeface="Corbel"/>
              </a:rPr>
              <a:t>”)</a:t>
            </a:r>
            <a:endParaRPr lang="en-US" sz="3600" dirty="0">
              <a:solidFill>
                <a:schemeClr val="tx1"/>
              </a:solidFill>
              <a:latin typeface="Corbel"/>
              <a:ea typeface="Corbel"/>
              <a:cs typeface="Corbel"/>
              <a:sym typeface="Corbel"/>
            </a:endParaRPr>
          </a:p>
        </p:txBody>
      </p:sp>
    </p:spTree>
    <p:extLst>
      <p:ext uri="{BB962C8B-B14F-4D97-AF65-F5344CB8AC3E}">
        <p14:creationId xmlns:p14="http://schemas.microsoft.com/office/powerpoint/2010/main" val="620011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1d9b57e512_0_7"/>
          <p:cNvSpPr txBox="1">
            <a:spLocks noGrp="1"/>
          </p:cNvSpPr>
          <p:nvPr>
            <p:ph type="title"/>
          </p:nvPr>
        </p:nvSpPr>
        <p:spPr>
          <a:xfrm>
            <a:off x="1202918" y="284176"/>
            <a:ext cx="10863895" cy="1508760"/>
          </a:xfrm>
          <a:prstGeom prst="rect">
            <a:avLst/>
          </a:prstGeom>
          <a:noFill/>
          <a:ln>
            <a:noFill/>
          </a:ln>
        </p:spPr>
        <p:txBody>
          <a:bodyPr spcFirstLastPara="1" wrap="square" lIns="91425" tIns="45700" rIns="91425" bIns="45700" anchor="ctr" anchorCtr="0">
            <a:normAutofit fontScale="90000"/>
          </a:bodyPr>
          <a:lstStyle/>
          <a:p>
            <a:pPr lvl="0" algn="ctr">
              <a:lnSpc>
                <a:spcPct val="100000"/>
              </a:lnSpc>
              <a:spcBef>
                <a:spcPts val="0"/>
              </a:spcBef>
            </a:pPr>
            <a:r>
              <a:rPr lang="en-US" sz="4800" b="1" cap="none" dirty="0">
                <a:latin typeface="Arial"/>
                <a:ea typeface="Arial"/>
                <a:cs typeface="Arial"/>
                <a:sym typeface="Arial"/>
              </a:rPr>
              <a:t>Purposes of the SGLGB Implementation and Its Results</a:t>
            </a:r>
            <a:endParaRPr lang="en-US" sz="4800" b="1" cap="none" dirty="0">
              <a:latin typeface="Arial"/>
              <a:ea typeface="Arial"/>
              <a:cs typeface="Arial"/>
              <a:sym typeface="Arial"/>
            </a:endParaRPr>
          </a:p>
        </p:txBody>
      </p:sp>
      <p:sp>
        <p:nvSpPr>
          <p:cNvPr id="2" name="Rectangle 1"/>
          <p:cNvSpPr/>
          <p:nvPr/>
        </p:nvSpPr>
        <p:spPr>
          <a:xfrm>
            <a:off x="778377" y="2688653"/>
            <a:ext cx="10346823" cy="2492990"/>
          </a:xfrm>
          <a:prstGeom prst="rect">
            <a:avLst/>
          </a:prstGeom>
        </p:spPr>
        <p:txBody>
          <a:bodyPr wrap="square">
            <a:spAutoFit/>
          </a:bodyPr>
          <a:lstStyle/>
          <a:p>
            <a:pPr marL="609600" lvl="0" indent="-425450">
              <a:buClr>
                <a:schemeClr val="dk1"/>
              </a:buClr>
              <a:buSzPts val="1900"/>
              <a:buFont typeface="Noto Sans Symbols"/>
              <a:buChar char="❑"/>
            </a:pPr>
            <a:r>
              <a:rPr lang="en-US" sz="3600" dirty="0">
                <a:solidFill>
                  <a:schemeClr val="tx1"/>
                </a:solidFill>
                <a:latin typeface="Corbel"/>
                <a:ea typeface="Corbel"/>
                <a:cs typeface="Corbel"/>
                <a:sym typeface="Corbel"/>
              </a:rPr>
              <a:t>To endeavor “ONE AUDIT” for </a:t>
            </a:r>
            <a:r>
              <a:rPr lang="en-US" sz="3600" dirty="0" smtClean="0">
                <a:solidFill>
                  <a:schemeClr val="tx1"/>
                </a:solidFill>
                <a:latin typeface="Corbel"/>
                <a:ea typeface="Corbel"/>
                <a:cs typeface="Corbel"/>
                <a:sym typeface="Corbel"/>
              </a:rPr>
              <a:t>barangays </a:t>
            </a:r>
          </a:p>
          <a:p>
            <a:pPr marL="184150" lvl="0">
              <a:buClr>
                <a:schemeClr val="dk1"/>
              </a:buClr>
              <a:buSzPts val="1900"/>
            </a:pPr>
            <a:endParaRPr lang="en-US" sz="3600" dirty="0">
              <a:solidFill>
                <a:schemeClr val="tx1"/>
              </a:solidFill>
              <a:latin typeface="Corbel"/>
              <a:ea typeface="Corbel"/>
              <a:cs typeface="Corbel"/>
              <a:sym typeface="Corbel"/>
            </a:endParaRPr>
          </a:p>
          <a:p>
            <a:pPr marL="184150" lvl="0">
              <a:buClr>
                <a:schemeClr val="dk1"/>
              </a:buClr>
              <a:buSzPts val="1900"/>
            </a:pPr>
            <a:r>
              <a:rPr lang="en-US" sz="2800" dirty="0" smtClean="0">
                <a:solidFill>
                  <a:schemeClr val="tx1"/>
                </a:solidFill>
                <a:latin typeface="Corbel"/>
                <a:ea typeface="Corbel"/>
                <a:cs typeface="Corbel"/>
                <a:sym typeface="Corbel"/>
              </a:rPr>
              <a:t>(in </a:t>
            </a:r>
            <a:r>
              <a:rPr lang="en-US" sz="2800" dirty="0">
                <a:solidFill>
                  <a:schemeClr val="tx1"/>
                </a:solidFill>
                <a:latin typeface="Corbel"/>
                <a:ea typeface="Corbel"/>
                <a:cs typeface="Corbel"/>
                <a:sym typeface="Corbel"/>
              </a:rPr>
              <a:t>response to the clamor of the DILG field offices and barangays to integrate to the SGLGB the various Barangay-Based Institutions (BBIs) functionality </a:t>
            </a:r>
            <a:r>
              <a:rPr lang="en-US" sz="2800" dirty="0" smtClean="0">
                <a:solidFill>
                  <a:schemeClr val="tx1"/>
                </a:solidFill>
                <a:latin typeface="Corbel"/>
                <a:ea typeface="Corbel"/>
                <a:cs typeface="Corbel"/>
                <a:sym typeface="Corbel"/>
              </a:rPr>
              <a:t>audits)</a:t>
            </a:r>
            <a:endParaRPr lang="en-US" sz="2800" dirty="0">
              <a:solidFill>
                <a:schemeClr val="tx1"/>
              </a:solidFill>
              <a:latin typeface="Corbel"/>
              <a:ea typeface="Corbel"/>
              <a:cs typeface="Corbel"/>
              <a:sym typeface="Corbel"/>
            </a:endParaRPr>
          </a:p>
        </p:txBody>
      </p:sp>
    </p:spTree>
    <p:extLst>
      <p:ext uri="{BB962C8B-B14F-4D97-AF65-F5344CB8AC3E}">
        <p14:creationId xmlns:p14="http://schemas.microsoft.com/office/powerpoint/2010/main" val="516262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4543" y="354585"/>
            <a:ext cx="11364472" cy="6160515"/>
          </a:xfrm>
          <a:prstGeom prst="rect">
            <a:avLst/>
          </a:prstGeom>
        </p:spPr>
      </p:pic>
    </p:spTree>
    <p:extLst>
      <p:ext uri="{BB962C8B-B14F-4D97-AF65-F5344CB8AC3E}">
        <p14:creationId xmlns:p14="http://schemas.microsoft.com/office/powerpoint/2010/main" val="594278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3" name="Google Shape;300;g21d9800dd19_0_70"/>
          <p:cNvSpPr/>
          <p:nvPr/>
        </p:nvSpPr>
        <p:spPr>
          <a:xfrm>
            <a:off x="140590" y="865566"/>
            <a:ext cx="5440500" cy="548700"/>
          </a:xfrm>
          <a:prstGeom prst="roundRect">
            <a:avLst>
              <a:gd name="adj" fmla="val 16667"/>
            </a:avLst>
          </a:prstGeom>
          <a:solidFill>
            <a:schemeClr val="accent1"/>
          </a:solidFill>
          <a:ln w="25400" cap="flat" cmpd="sng">
            <a:solidFill>
              <a:srgbClr val="0020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2700" b="0" i="0" u="none" strike="noStrike" cap="none" dirty="0">
                <a:solidFill>
                  <a:schemeClr val="lt1"/>
                </a:solidFill>
                <a:latin typeface="Arial"/>
                <a:ea typeface="Arial"/>
                <a:cs typeface="Arial"/>
                <a:sym typeface="Arial"/>
              </a:rPr>
              <a:t>CORE GOVERNANCE AREAS</a:t>
            </a:r>
            <a:endParaRPr sz="2700" b="0" i="0" u="none" strike="noStrike" cap="none" dirty="0">
              <a:solidFill>
                <a:schemeClr val="lt1"/>
              </a:solidFill>
              <a:latin typeface="Arial"/>
              <a:ea typeface="Arial"/>
              <a:cs typeface="Arial"/>
              <a:sym typeface="Arial"/>
            </a:endParaRPr>
          </a:p>
        </p:txBody>
      </p:sp>
      <p:sp>
        <p:nvSpPr>
          <p:cNvPr id="5" name="Google Shape;301;g21d9800dd19_0_70"/>
          <p:cNvSpPr/>
          <p:nvPr/>
        </p:nvSpPr>
        <p:spPr>
          <a:xfrm>
            <a:off x="5983550" y="824387"/>
            <a:ext cx="6057900" cy="548700"/>
          </a:xfrm>
          <a:prstGeom prst="roundRect">
            <a:avLst>
              <a:gd name="adj" fmla="val 16667"/>
            </a:avLst>
          </a:prstGeom>
          <a:gradFill>
            <a:gsLst>
              <a:gs pos="0">
                <a:srgbClr val="002239"/>
              </a:gs>
              <a:gs pos="100000">
                <a:srgbClr val="B6B9C0"/>
              </a:gs>
            </a:gsLst>
            <a:lin ang="16200038" scaled="0"/>
          </a:gradFill>
          <a:ln w="9525" cap="flat" cmpd="sng">
            <a:solidFill>
              <a:srgbClr val="032032"/>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2600" b="0" i="0" u="none" strike="noStrike" cap="none">
                <a:solidFill>
                  <a:schemeClr val="lt1"/>
                </a:solidFill>
                <a:latin typeface="Arial"/>
                <a:ea typeface="Arial"/>
                <a:cs typeface="Arial"/>
                <a:sym typeface="Arial"/>
              </a:rPr>
              <a:t>ESSENTIAL GOVERNANCE  AREAS</a:t>
            </a:r>
            <a:endParaRPr sz="2600" b="0" i="0" u="none" strike="noStrike" cap="none">
              <a:solidFill>
                <a:schemeClr val="lt1"/>
              </a:solidFill>
              <a:latin typeface="Arial"/>
              <a:ea typeface="Arial"/>
              <a:cs typeface="Arial"/>
              <a:sym typeface="Arial"/>
            </a:endParaRPr>
          </a:p>
        </p:txBody>
      </p:sp>
      <p:grpSp>
        <p:nvGrpSpPr>
          <p:cNvPr id="7" name="Google Shape;266;g21d9800dd19_0_70"/>
          <p:cNvGrpSpPr/>
          <p:nvPr/>
        </p:nvGrpSpPr>
        <p:grpSpPr>
          <a:xfrm>
            <a:off x="-2355" y="2133551"/>
            <a:ext cx="4905713" cy="1498306"/>
            <a:chOff x="-1756" y="876632"/>
            <a:chExt cx="4089116" cy="1300500"/>
          </a:xfrm>
        </p:grpSpPr>
        <p:sp>
          <p:nvSpPr>
            <p:cNvPr id="14" name="Google Shape;267;g21d9800dd19_0_70"/>
            <p:cNvSpPr/>
            <p:nvPr/>
          </p:nvSpPr>
          <p:spPr>
            <a:xfrm rot="5400000">
              <a:off x="964544" y="-58710"/>
              <a:ext cx="1238700" cy="3171300"/>
            </a:xfrm>
            <a:prstGeom prst="snip2SameRect">
              <a:avLst>
                <a:gd name="adj1" fmla="val 16667"/>
                <a:gd name="adj2" fmla="val 0"/>
              </a:avLst>
            </a:prstGeom>
            <a:solidFill>
              <a:srgbClr val="0070C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15" name="Google Shape;268;g21d9800dd19_0_70"/>
            <p:cNvSpPr/>
            <p:nvPr/>
          </p:nvSpPr>
          <p:spPr>
            <a:xfrm>
              <a:off x="2701660" y="876632"/>
              <a:ext cx="1385700" cy="1300500"/>
            </a:xfrm>
            <a:prstGeom prst="ellipse">
              <a:avLst/>
            </a:prstGeom>
            <a:solidFill>
              <a:schemeClr val="lt1"/>
            </a:solidFill>
            <a:ln w="25400" cap="flat" cmpd="sng">
              <a:solidFill>
                <a:srgbClr val="0070C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grpSp>
        <p:nvGrpSpPr>
          <p:cNvPr id="8" name="Google Shape;269;g21d9800dd19_0_70"/>
          <p:cNvGrpSpPr/>
          <p:nvPr/>
        </p:nvGrpSpPr>
        <p:grpSpPr>
          <a:xfrm>
            <a:off x="-2355" y="3667545"/>
            <a:ext cx="4905713" cy="1498306"/>
            <a:chOff x="-1756" y="876632"/>
            <a:chExt cx="4089116" cy="1300500"/>
          </a:xfrm>
        </p:grpSpPr>
        <p:sp>
          <p:nvSpPr>
            <p:cNvPr id="12" name="Google Shape;270;g21d9800dd19_0_70"/>
            <p:cNvSpPr/>
            <p:nvPr/>
          </p:nvSpPr>
          <p:spPr>
            <a:xfrm rot="5400000">
              <a:off x="964544" y="-58710"/>
              <a:ext cx="1238700" cy="3171300"/>
            </a:xfrm>
            <a:prstGeom prst="snip2SameRect">
              <a:avLst>
                <a:gd name="adj1" fmla="val 16667"/>
                <a:gd name="adj2" fmla="val 0"/>
              </a:avLst>
            </a:prstGeom>
            <a:solidFill>
              <a:srgbClr val="FFC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13" name="Google Shape;271;g21d9800dd19_0_70"/>
            <p:cNvSpPr/>
            <p:nvPr/>
          </p:nvSpPr>
          <p:spPr>
            <a:xfrm>
              <a:off x="2701660" y="876632"/>
              <a:ext cx="1385700" cy="1300500"/>
            </a:xfrm>
            <a:prstGeom prst="ellipse">
              <a:avLst/>
            </a:prstGeom>
            <a:solidFill>
              <a:schemeClr val="lt1"/>
            </a:solidFill>
            <a:ln w="2540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grpSp>
        <p:nvGrpSpPr>
          <p:cNvPr id="9" name="Google Shape;272;g21d9800dd19_0_70"/>
          <p:cNvGrpSpPr/>
          <p:nvPr/>
        </p:nvGrpSpPr>
        <p:grpSpPr>
          <a:xfrm>
            <a:off x="-125" y="5237205"/>
            <a:ext cx="4905713" cy="1498306"/>
            <a:chOff x="-1756" y="876632"/>
            <a:chExt cx="4089116" cy="1300500"/>
          </a:xfrm>
        </p:grpSpPr>
        <p:sp>
          <p:nvSpPr>
            <p:cNvPr id="10" name="Google Shape;273;g21d9800dd19_0_70"/>
            <p:cNvSpPr/>
            <p:nvPr/>
          </p:nvSpPr>
          <p:spPr>
            <a:xfrm rot="5400000">
              <a:off x="964544" y="-58710"/>
              <a:ext cx="1238700" cy="3171300"/>
            </a:xfrm>
            <a:prstGeom prst="snip2SameRect">
              <a:avLst>
                <a:gd name="adj1" fmla="val 16667"/>
                <a:gd name="adj2" fmla="val 0"/>
              </a:avLst>
            </a:prstGeom>
            <a:solidFill>
              <a:srgbClr val="00B05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11" name="Google Shape;274;g21d9800dd19_0_70"/>
            <p:cNvSpPr/>
            <p:nvPr/>
          </p:nvSpPr>
          <p:spPr>
            <a:xfrm>
              <a:off x="2701660" y="876632"/>
              <a:ext cx="1385700" cy="1300500"/>
            </a:xfrm>
            <a:prstGeom prst="ellipse">
              <a:avLst/>
            </a:prstGeom>
            <a:solidFill>
              <a:schemeClr val="lt1"/>
            </a:solidFill>
            <a:ln w="25400" cap="flat" cmpd="sng">
              <a:solidFill>
                <a:srgbClr val="00B05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pic>
        <p:nvPicPr>
          <p:cNvPr id="16" name="Google Shape;285;g21d9800dd19_0_70"/>
          <p:cNvPicPr preferRelativeResize="0"/>
          <p:nvPr/>
        </p:nvPicPr>
        <p:blipFill rotWithShape="1">
          <a:blip r:embed="rId3">
            <a:alphaModFix/>
          </a:blip>
          <a:srcRect l="1931" b="27351"/>
          <a:stretch/>
        </p:blipFill>
        <p:spPr>
          <a:xfrm>
            <a:off x="3261308" y="5399965"/>
            <a:ext cx="1692260" cy="1300120"/>
          </a:xfrm>
          <a:prstGeom prst="rect">
            <a:avLst/>
          </a:prstGeom>
          <a:noFill/>
          <a:ln>
            <a:noFill/>
          </a:ln>
        </p:spPr>
      </p:pic>
      <p:grpSp>
        <p:nvGrpSpPr>
          <p:cNvPr id="17" name="Google Shape;286;g21d9800dd19_0_70"/>
          <p:cNvGrpSpPr/>
          <p:nvPr/>
        </p:nvGrpSpPr>
        <p:grpSpPr>
          <a:xfrm>
            <a:off x="3043966" y="2045609"/>
            <a:ext cx="1859242" cy="1585556"/>
            <a:chOff x="2617435" y="2419825"/>
            <a:chExt cx="1394466" cy="1189197"/>
          </a:xfrm>
        </p:grpSpPr>
        <p:pic>
          <p:nvPicPr>
            <p:cNvPr id="18" name="Google Shape;287;g21d9800dd19_0_70" descr="Image result for money in pesos icon"/>
            <p:cNvPicPr preferRelativeResize="0"/>
            <p:nvPr/>
          </p:nvPicPr>
          <p:blipFill rotWithShape="1">
            <a:blip r:embed="rId4">
              <a:alphaModFix/>
            </a:blip>
            <a:srcRect l="41930" t="6515" r="38994" b="75273"/>
            <a:stretch/>
          </p:blipFill>
          <p:spPr>
            <a:xfrm rot="-1222683">
              <a:off x="2704207" y="2576102"/>
              <a:ext cx="1020119" cy="681731"/>
            </a:xfrm>
            <a:prstGeom prst="rect">
              <a:avLst/>
            </a:prstGeom>
            <a:noFill/>
            <a:ln>
              <a:noFill/>
            </a:ln>
          </p:spPr>
        </p:pic>
        <p:pic>
          <p:nvPicPr>
            <p:cNvPr id="19" name="Google Shape;288;g21d9800dd19_0_70" descr="Image result for money in pesos icon"/>
            <p:cNvPicPr preferRelativeResize="0"/>
            <p:nvPr/>
          </p:nvPicPr>
          <p:blipFill rotWithShape="1">
            <a:blip r:embed="rId4">
              <a:alphaModFix/>
            </a:blip>
            <a:srcRect l="72485" t="63295" r="9494" b="7826"/>
            <a:stretch/>
          </p:blipFill>
          <p:spPr>
            <a:xfrm>
              <a:off x="3090649" y="2575561"/>
              <a:ext cx="921252" cy="1033461"/>
            </a:xfrm>
            <a:prstGeom prst="rect">
              <a:avLst/>
            </a:prstGeom>
            <a:noFill/>
            <a:ln>
              <a:noFill/>
            </a:ln>
          </p:spPr>
        </p:pic>
      </p:grpSp>
      <p:pic>
        <p:nvPicPr>
          <p:cNvPr id="20" name="Google Shape;289;g21d9800dd19_0_70"/>
          <p:cNvPicPr preferRelativeResize="0"/>
          <p:nvPr/>
        </p:nvPicPr>
        <p:blipFill rotWithShape="1">
          <a:blip r:embed="rId5">
            <a:alphaModFix/>
          </a:blip>
          <a:srcRect b="24710"/>
          <a:stretch/>
        </p:blipFill>
        <p:spPr>
          <a:xfrm>
            <a:off x="3370511" y="3738311"/>
            <a:ext cx="1473856" cy="1473521"/>
          </a:xfrm>
          <a:prstGeom prst="rect">
            <a:avLst/>
          </a:prstGeom>
          <a:noFill/>
          <a:ln>
            <a:noFill/>
          </a:ln>
        </p:spPr>
      </p:pic>
      <p:sp>
        <p:nvSpPr>
          <p:cNvPr id="21" name="Google Shape;294;g21d9800dd19_0_70"/>
          <p:cNvSpPr/>
          <p:nvPr/>
        </p:nvSpPr>
        <p:spPr>
          <a:xfrm>
            <a:off x="2637" y="2229304"/>
            <a:ext cx="3548731" cy="1354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Financial </a:t>
            </a:r>
            <a:endParaRPr sz="1900" dirty="0"/>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Administration and Sustainability</a:t>
            </a:r>
            <a:endParaRPr sz="2700" b="1" i="0" u="none" strike="noStrike" cap="none" dirty="0">
              <a:solidFill>
                <a:schemeClr val="lt1"/>
              </a:solidFill>
              <a:latin typeface="Arial"/>
              <a:ea typeface="Arial"/>
              <a:cs typeface="Arial"/>
              <a:sym typeface="Arial"/>
            </a:endParaRPr>
          </a:p>
        </p:txBody>
      </p:sp>
      <p:sp>
        <p:nvSpPr>
          <p:cNvPr id="22" name="Google Shape;293;g21d9800dd19_0_70"/>
          <p:cNvSpPr/>
          <p:nvPr/>
        </p:nvSpPr>
        <p:spPr>
          <a:xfrm>
            <a:off x="67684" y="5462935"/>
            <a:ext cx="3241263" cy="9441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Safety, Peace </a:t>
            </a:r>
            <a:endParaRPr sz="27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and Order</a:t>
            </a:r>
            <a:endParaRPr sz="2700" b="1" i="0" u="none" strike="noStrike" cap="none" dirty="0">
              <a:solidFill>
                <a:schemeClr val="lt1"/>
              </a:solidFill>
              <a:latin typeface="Arial"/>
              <a:ea typeface="Arial"/>
              <a:cs typeface="Arial"/>
              <a:sym typeface="Arial"/>
            </a:endParaRPr>
          </a:p>
        </p:txBody>
      </p:sp>
      <p:sp>
        <p:nvSpPr>
          <p:cNvPr id="23" name="Google Shape;295;g21d9800dd19_0_70"/>
          <p:cNvSpPr/>
          <p:nvPr/>
        </p:nvSpPr>
        <p:spPr>
          <a:xfrm>
            <a:off x="-336636" y="3916421"/>
            <a:ext cx="4138890" cy="9441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Disaster </a:t>
            </a:r>
            <a:endParaRPr sz="1900" dirty="0"/>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Preparedness</a:t>
            </a:r>
            <a:endParaRPr sz="2700" b="1" i="0" u="none" strike="noStrike" cap="none" dirty="0">
              <a:solidFill>
                <a:schemeClr val="lt1"/>
              </a:solidFill>
              <a:latin typeface="Arial"/>
              <a:ea typeface="Arial"/>
              <a:cs typeface="Arial"/>
              <a:sym typeface="Arial"/>
            </a:endParaRPr>
          </a:p>
        </p:txBody>
      </p:sp>
      <p:cxnSp>
        <p:nvCxnSpPr>
          <p:cNvPr id="24" name="Google Shape;299;g21d9800dd19_0_70"/>
          <p:cNvCxnSpPr/>
          <p:nvPr/>
        </p:nvCxnSpPr>
        <p:spPr>
          <a:xfrm>
            <a:off x="5755208" y="824387"/>
            <a:ext cx="35992" cy="5728813"/>
          </a:xfrm>
          <a:prstGeom prst="straightConnector1">
            <a:avLst/>
          </a:prstGeom>
          <a:noFill/>
          <a:ln w="76200" cap="flat" cmpd="sng">
            <a:solidFill>
              <a:srgbClr val="002975"/>
            </a:solidFill>
            <a:prstDash val="dash"/>
            <a:round/>
            <a:headEnd type="none" w="sm" len="sm"/>
            <a:tailEnd type="none" w="sm" len="sm"/>
          </a:ln>
        </p:spPr>
      </p:cxnSp>
      <p:sp>
        <p:nvSpPr>
          <p:cNvPr id="25" name="Google Shape;261;g21d9800dd19_0_70"/>
          <p:cNvSpPr txBox="1"/>
          <p:nvPr/>
        </p:nvSpPr>
        <p:spPr>
          <a:xfrm>
            <a:off x="11408167" y="6251533"/>
            <a:ext cx="478800" cy="606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700"/>
              <a:buFont typeface="Arial"/>
              <a:buNone/>
            </a:pPr>
            <a:fld id="{00000000-1234-1234-1234-123412341234}" type="slidenum">
              <a:rPr lang="en-US" sz="1700" b="0" i="0" u="none" strike="noStrike" cap="none">
                <a:solidFill>
                  <a:schemeClr val="lt1"/>
                </a:solidFill>
                <a:latin typeface="Oswald"/>
                <a:ea typeface="Oswald"/>
                <a:cs typeface="Oswald"/>
                <a:sym typeface="Oswald"/>
              </a:rPr>
              <a:t>15</a:t>
            </a:fld>
            <a:endParaRPr sz="1700" b="0" i="0" u="none" strike="noStrike" cap="none">
              <a:solidFill>
                <a:schemeClr val="lt1"/>
              </a:solidFill>
              <a:latin typeface="Oswald"/>
              <a:ea typeface="Oswald"/>
              <a:cs typeface="Oswald"/>
              <a:sym typeface="Oswald"/>
            </a:endParaRPr>
          </a:p>
        </p:txBody>
      </p:sp>
      <p:sp>
        <p:nvSpPr>
          <p:cNvPr id="26" name="Google Shape;262;g21d9800dd19_0_70"/>
          <p:cNvSpPr/>
          <p:nvPr/>
        </p:nvSpPr>
        <p:spPr>
          <a:xfrm>
            <a:off x="9112355" y="2861588"/>
            <a:ext cx="919500" cy="6156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3200" b="0" i="0" u="sng" strike="noStrike" cap="none">
                <a:solidFill>
                  <a:schemeClr val="lt1"/>
                </a:solidFill>
                <a:latin typeface="Poppins Black"/>
                <a:ea typeface="Poppins Black"/>
                <a:cs typeface="Poppins Black"/>
                <a:sym typeface="Poppins Black"/>
              </a:rPr>
              <a:t>-----</a:t>
            </a:r>
            <a:endParaRPr sz="1900" b="0" i="0" u="none" strike="noStrike" cap="none">
              <a:solidFill>
                <a:schemeClr val="lt1"/>
              </a:solidFill>
              <a:latin typeface="Poppins Black"/>
              <a:ea typeface="Poppins Black"/>
              <a:cs typeface="Poppins Black"/>
              <a:sym typeface="Poppins Black"/>
            </a:endParaRPr>
          </a:p>
        </p:txBody>
      </p:sp>
      <p:sp>
        <p:nvSpPr>
          <p:cNvPr id="27" name="Google Shape;263;g21d9800dd19_0_70"/>
          <p:cNvSpPr/>
          <p:nvPr/>
        </p:nvSpPr>
        <p:spPr>
          <a:xfrm>
            <a:off x="7575799" y="2861588"/>
            <a:ext cx="784800" cy="6156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3200" b="0" i="0" u="sng" strike="noStrike" cap="none">
                <a:solidFill>
                  <a:schemeClr val="lt1"/>
                </a:solidFill>
                <a:latin typeface="Poppins Black"/>
                <a:ea typeface="Poppins Black"/>
                <a:cs typeface="Poppins Black"/>
                <a:sym typeface="Poppins Black"/>
              </a:rPr>
              <a:t>----</a:t>
            </a:r>
            <a:endParaRPr sz="1900" b="0" i="0" u="none" strike="noStrike" cap="none">
              <a:solidFill>
                <a:schemeClr val="lt1"/>
              </a:solidFill>
              <a:latin typeface="Poppins Black"/>
              <a:ea typeface="Poppins Black"/>
              <a:cs typeface="Poppins Black"/>
              <a:sym typeface="Poppins Black"/>
            </a:endParaRPr>
          </a:p>
        </p:txBody>
      </p:sp>
      <p:sp>
        <p:nvSpPr>
          <p:cNvPr id="28" name="Google Shape;264;g21d9800dd19_0_70"/>
          <p:cNvSpPr/>
          <p:nvPr/>
        </p:nvSpPr>
        <p:spPr>
          <a:xfrm>
            <a:off x="7449640" y="4641380"/>
            <a:ext cx="919500" cy="6156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3200" b="0" i="0" u="sng" strike="noStrike" cap="none">
                <a:solidFill>
                  <a:schemeClr val="lt1"/>
                </a:solidFill>
                <a:latin typeface="Poppins Black"/>
                <a:ea typeface="Poppins Black"/>
                <a:cs typeface="Poppins Black"/>
                <a:sym typeface="Poppins Black"/>
              </a:rPr>
              <a:t>-----</a:t>
            </a:r>
            <a:endParaRPr sz="1900" b="0" i="0" u="none" strike="noStrike" cap="none">
              <a:solidFill>
                <a:schemeClr val="lt1"/>
              </a:solidFill>
              <a:latin typeface="Poppins Black"/>
              <a:ea typeface="Poppins Black"/>
              <a:cs typeface="Poppins Black"/>
              <a:sym typeface="Poppins Black"/>
            </a:endParaRPr>
          </a:p>
        </p:txBody>
      </p:sp>
      <p:grpSp>
        <p:nvGrpSpPr>
          <p:cNvPr id="29" name="Google Shape;275;g21d9800dd19_0_70"/>
          <p:cNvGrpSpPr/>
          <p:nvPr/>
        </p:nvGrpSpPr>
        <p:grpSpPr>
          <a:xfrm rot="10800000">
            <a:off x="6976427" y="2143267"/>
            <a:ext cx="4910397" cy="4603158"/>
            <a:chOff x="-1756" y="1057393"/>
            <a:chExt cx="4090975" cy="3994410"/>
          </a:xfrm>
        </p:grpSpPr>
        <p:grpSp>
          <p:nvGrpSpPr>
            <p:cNvPr id="30" name="Google Shape;276;g21d9800dd19_0_70"/>
            <p:cNvGrpSpPr/>
            <p:nvPr/>
          </p:nvGrpSpPr>
          <p:grpSpPr>
            <a:xfrm>
              <a:off x="-1756" y="1057393"/>
              <a:ext cx="4089116" cy="1300500"/>
              <a:chOff x="-1756" y="876632"/>
              <a:chExt cx="4089116" cy="1300500"/>
            </a:xfrm>
          </p:grpSpPr>
          <p:sp>
            <p:nvSpPr>
              <p:cNvPr id="37" name="Google Shape;277;g21d9800dd19_0_70"/>
              <p:cNvSpPr/>
              <p:nvPr/>
            </p:nvSpPr>
            <p:spPr>
              <a:xfrm rot="5400000">
                <a:off x="964544" y="-58710"/>
                <a:ext cx="1238700" cy="3171300"/>
              </a:xfrm>
              <a:prstGeom prst="snip2SameRect">
                <a:avLst>
                  <a:gd name="adj1" fmla="val 16667"/>
                  <a:gd name="adj2" fmla="val 0"/>
                </a:avLst>
              </a:prstGeom>
              <a:solidFill>
                <a:srgbClr val="84A43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8" name="Google Shape;278;g21d9800dd19_0_70"/>
              <p:cNvSpPr/>
              <p:nvPr/>
            </p:nvSpPr>
            <p:spPr>
              <a:xfrm>
                <a:off x="2701660" y="876632"/>
                <a:ext cx="1385700" cy="1300500"/>
              </a:xfrm>
              <a:prstGeom prst="ellipse">
                <a:avLst/>
              </a:prstGeom>
              <a:solidFill>
                <a:schemeClr val="lt1"/>
              </a:solidFill>
              <a:ln w="25400" cap="flat" cmpd="sng">
                <a:solidFill>
                  <a:srgbClr val="84A43E"/>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grpSp>
          <p:nvGrpSpPr>
            <p:cNvPr id="31" name="Google Shape;279;g21d9800dd19_0_70"/>
            <p:cNvGrpSpPr/>
            <p:nvPr/>
          </p:nvGrpSpPr>
          <p:grpSpPr>
            <a:xfrm>
              <a:off x="-1756" y="2388869"/>
              <a:ext cx="4089116" cy="1300500"/>
              <a:chOff x="-1756" y="876632"/>
              <a:chExt cx="4089116" cy="1300500"/>
            </a:xfrm>
          </p:grpSpPr>
          <p:sp>
            <p:nvSpPr>
              <p:cNvPr id="35" name="Google Shape;280;g21d9800dd19_0_70"/>
              <p:cNvSpPr/>
              <p:nvPr/>
            </p:nvSpPr>
            <p:spPr>
              <a:xfrm rot="5400000">
                <a:off x="964544" y="-58710"/>
                <a:ext cx="1238700" cy="3171300"/>
              </a:xfrm>
              <a:prstGeom prst="snip2SameRect">
                <a:avLst>
                  <a:gd name="adj1" fmla="val 16667"/>
                  <a:gd name="adj2" fmla="val 0"/>
                </a:avLst>
              </a:prstGeom>
              <a:solidFill>
                <a:srgbClr val="8C3FC5"/>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6" name="Google Shape;281;g21d9800dd19_0_70"/>
              <p:cNvSpPr/>
              <p:nvPr/>
            </p:nvSpPr>
            <p:spPr>
              <a:xfrm>
                <a:off x="2701660" y="876632"/>
                <a:ext cx="1385700" cy="1300500"/>
              </a:xfrm>
              <a:prstGeom prst="ellipse">
                <a:avLst/>
              </a:prstGeom>
              <a:solidFill>
                <a:schemeClr val="lt1"/>
              </a:solidFill>
              <a:ln w="25400" cap="flat" cmpd="sng">
                <a:solidFill>
                  <a:srgbClr val="8C3FC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grpSp>
          <p:nvGrpSpPr>
            <p:cNvPr id="32" name="Google Shape;282;g21d9800dd19_0_70"/>
            <p:cNvGrpSpPr/>
            <p:nvPr/>
          </p:nvGrpSpPr>
          <p:grpSpPr>
            <a:xfrm>
              <a:off x="103" y="3751303"/>
              <a:ext cx="4089116" cy="1300500"/>
              <a:chOff x="-1756" y="876632"/>
              <a:chExt cx="4089116" cy="1300500"/>
            </a:xfrm>
          </p:grpSpPr>
          <p:sp>
            <p:nvSpPr>
              <p:cNvPr id="33" name="Google Shape;283;g21d9800dd19_0_70"/>
              <p:cNvSpPr/>
              <p:nvPr/>
            </p:nvSpPr>
            <p:spPr>
              <a:xfrm rot="5400000">
                <a:off x="964544" y="-58710"/>
                <a:ext cx="1238700" cy="3171300"/>
              </a:xfrm>
              <a:prstGeom prst="snip2SameRect">
                <a:avLst>
                  <a:gd name="adj1" fmla="val 16667"/>
                  <a:gd name="adj2" fmla="val 0"/>
                </a:avLst>
              </a:prstGeom>
              <a:solidFill>
                <a:srgbClr val="CB333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4" name="Google Shape;284;g21d9800dd19_0_70"/>
              <p:cNvSpPr/>
              <p:nvPr/>
            </p:nvSpPr>
            <p:spPr>
              <a:xfrm>
                <a:off x="2701660" y="876632"/>
                <a:ext cx="1385700" cy="1300500"/>
              </a:xfrm>
              <a:prstGeom prst="ellipse">
                <a:avLst/>
              </a:prstGeom>
              <a:solidFill>
                <a:schemeClr val="lt1"/>
              </a:solidFill>
              <a:ln w="25400" cap="flat" cmpd="sng">
                <a:solidFill>
                  <a:srgbClr val="CB333B"/>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grpSp>
      <p:pic>
        <p:nvPicPr>
          <p:cNvPr id="39" name="Google Shape;290;g21d9800dd19_0_70"/>
          <p:cNvPicPr preferRelativeResize="0"/>
          <p:nvPr/>
        </p:nvPicPr>
        <p:blipFill rotWithShape="1">
          <a:blip r:embed="rId6">
            <a:alphaModFix/>
          </a:blip>
          <a:srcRect/>
          <a:stretch/>
        </p:blipFill>
        <p:spPr>
          <a:xfrm>
            <a:off x="6945587" y="2205444"/>
            <a:ext cx="1867847" cy="1734025"/>
          </a:xfrm>
          <a:prstGeom prst="rect">
            <a:avLst/>
          </a:prstGeom>
          <a:noFill/>
          <a:ln>
            <a:noFill/>
          </a:ln>
        </p:spPr>
      </p:pic>
      <p:pic>
        <p:nvPicPr>
          <p:cNvPr id="40" name="Google Shape;291;g21d9800dd19_0_70"/>
          <p:cNvPicPr preferRelativeResize="0"/>
          <p:nvPr/>
        </p:nvPicPr>
        <p:blipFill rotWithShape="1">
          <a:blip r:embed="rId7">
            <a:alphaModFix/>
          </a:blip>
          <a:srcRect/>
          <a:stretch/>
        </p:blipFill>
        <p:spPr>
          <a:xfrm>
            <a:off x="7199259" y="3795640"/>
            <a:ext cx="1631184" cy="1709735"/>
          </a:xfrm>
          <a:prstGeom prst="rect">
            <a:avLst/>
          </a:prstGeom>
          <a:noFill/>
          <a:ln>
            <a:noFill/>
          </a:ln>
        </p:spPr>
      </p:pic>
      <p:pic>
        <p:nvPicPr>
          <p:cNvPr id="41" name="Google Shape;292;g21d9800dd19_0_70"/>
          <p:cNvPicPr preferRelativeResize="0"/>
          <p:nvPr/>
        </p:nvPicPr>
        <p:blipFill rotWithShape="1">
          <a:blip r:embed="rId8">
            <a:alphaModFix/>
          </a:blip>
          <a:srcRect/>
          <a:stretch/>
        </p:blipFill>
        <p:spPr>
          <a:xfrm rot="1266198">
            <a:off x="7108243" y="5183140"/>
            <a:ext cx="1372671" cy="2136787"/>
          </a:xfrm>
          <a:prstGeom prst="rect">
            <a:avLst/>
          </a:prstGeom>
          <a:noFill/>
          <a:ln>
            <a:noFill/>
          </a:ln>
        </p:spPr>
      </p:pic>
      <p:sp>
        <p:nvSpPr>
          <p:cNvPr id="42" name="Google Shape;296;g21d9800dd19_0_70"/>
          <p:cNvSpPr/>
          <p:nvPr/>
        </p:nvSpPr>
        <p:spPr>
          <a:xfrm>
            <a:off x="8399510" y="2220636"/>
            <a:ext cx="3810285" cy="1354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Social </a:t>
            </a:r>
            <a:endParaRPr sz="1900" dirty="0"/>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Protection and </a:t>
            </a:r>
            <a:endParaRPr sz="1900" dirty="0"/>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Sensitivity</a:t>
            </a:r>
            <a:endParaRPr sz="2700" b="1" i="0" u="none" strike="noStrike" cap="none" dirty="0">
              <a:solidFill>
                <a:schemeClr val="lt1"/>
              </a:solidFill>
              <a:latin typeface="Arial"/>
              <a:ea typeface="Arial"/>
              <a:cs typeface="Arial"/>
              <a:sym typeface="Arial"/>
            </a:endParaRPr>
          </a:p>
        </p:txBody>
      </p:sp>
      <p:sp>
        <p:nvSpPr>
          <p:cNvPr id="43" name="Google Shape;297;g21d9800dd19_0_70"/>
          <p:cNvSpPr/>
          <p:nvPr/>
        </p:nvSpPr>
        <p:spPr>
          <a:xfrm>
            <a:off x="8572956" y="4070635"/>
            <a:ext cx="3463392" cy="7797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100" b="1" i="0" u="none" strike="noStrike" cap="none" dirty="0">
                <a:solidFill>
                  <a:schemeClr val="lt1"/>
                </a:solidFill>
                <a:latin typeface="Arial"/>
                <a:ea typeface="Arial"/>
                <a:cs typeface="Arial"/>
                <a:sym typeface="Arial"/>
              </a:rPr>
              <a:t>Business-Friendliness</a:t>
            </a:r>
            <a:endParaRPr sz="21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100" b="1" i="0" u="none" strike="noStrike" cap="none" dirty="0">
                <a:solidFill>
                  <a:schemeClr val="lt1"/>
                </a:solidFill>
                <a:latin typeface="Arial"/>
                <a:ea typeface="Arial"/>
                <a:cs typeface="Arial"/>
                <a:sym typeface="Arial"/>
              </a:rPr>
              <a:t>and Competitiveness</a:t>
            </a:r>
            <a:endParaRPr sz="2100" b="1" i="0" u="none" strike="noStrike" cap="none" dirty="0">
              <a:solidFill>
                <a:schemeClr val="lt1"/>
              </a:solidFill>
              <a:latin typeface="Arial"/>
              <a:ea typeface="Arial"/>
              <a:cs typeface="Arial"/>
              <a:sym typeface="Arial"/>
            </a:endParaRPr>
          </a:p>
        </p:txBody>
      </p:sp>
      <p:sp>
        <p:nvSpPr>
          <p:cNvPr id="44" name="Google Shape;298;g21d9800dd19_0_70"/>
          <p:cNvSpPr/>
          <p:nvPr/>
        </p:nvSpPr>
        <p:spPr>
          <a:xfrm>
            <a:off x="8224088" y="5522043"/>
            <a:ext cx="3514498" cy="9441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Environmental</a:t>
            </a:r>
            <a:endParaRPr sz="1900" dirty="0"/>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Management</a:t>
            </a:r>
            <a:endParaRPr sz="2700" b="1" i="0" u="none" strike="noStrike" cap="none" dirty="0">
              <a:solidFill>
                <a:schemeClr val="lt1"/>
              </a:solidFill>
              <a:latin typeface="Arial"/>
              <a:ea typeface="Arial"/>
              <a:cs typeface="Arial"/>
              <a:sym typeface="Arial"/>
            </a:endParaRPr>
          </a:p>
        </p:txBody>
      </p:sp>
      <p:sp>
        <p:nvSpPr>
          <p:cNvPr id="45" name="Oval 44"/>
          <p:cNvSpPr/>
          <p:nvPr/>
        </p:nvSpPr>
        <p:spPr>
          <a:xfrm>
            <a:off x="-142453" y="1884996"/>
            <a:ext cx="5810602" cy="196787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357659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3" name="Google Shape;300;g21d9800dd19_0_70"/>
          <p:cNvSpPr/>
          <p:nvPr/>
        </p:nvSpPr>
        <p:spPr>
          <a:xfrm>
            <a:off x="140590" y="865566"/>
            <a:ext cx="5440500" cy="548700"/>
          </a:xfrm>
          <a:prstGeom prst="roundRect">
            <a:avLst>
              <a:gd name="adj" fmla="val 16667"/>
            </a:avLst>
          </a:prstGeom>
          <a:solidFill>
            <a:schemeClr val="accent1"/>
          </a:solidFill>
          <a:ln w="25400" cap="flat" cmpd="sng">
            <a:solidFill>
              <a:srgbClr val="0020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2700" b="0" i="0" u="none" strike="noStrike" cap="none" dirty="0">
                <a:solidFill>
                  <a:schemeClr val="lt1"/>
                </a:solidFill>
                <a:latin typeface="Arial"/>
                <a:ea typeface="Arial"/>
                <a:cs typeface="Arial"/>
                <a:sym typeface="Arial"/>
              </a:rPr>
              <a:t>CORE GOVERNANCE AREAS</a:t>
            </a:r>
            <a:endParaRPr sz="2700" b="0" i="0" u="none" strike="noStrike" cap="none" dirty="0">
              <a:solidFill>
                <a:schemeClr val="lt1"/>
              </a:solidFill>
              <a:latin typeface="Arial"/>
              <a:ea typeface="Arial"/>
              <a:cs typeface="Arial"/>
              <a:sym typeface="Arial"/>
            </a:endParaRPr>
          </a:p>
        </p:txBody>
      </p:sp>
      <p:grpSp>
        <p:nvGrpSpPr>
          <p:cNvPr id="7" name="Google Shape;266;g21d9800dd19_0_70"/>
          <p:cNvGrpSpPr/>
          <p:nvPr/>
        </p:nvGrpSpPr>
        <p:grpSpPr>
          <a:xfrm>
            <a:off x="-2355" y="2133551"/>
            <a:ext cx="4905713" cy="1498306"/>
            <a:chOff x="-1756" y="876632"/>
            <a:chExt cx="4089116" cy="1300500"/>
          </a:xfrm>
        </p:grpSpPr>
        <p:sp>
          <p:nvSpPr>
            <p:cNvPr id="14" name="Google Shape;267;g21d9800dd19_0_70"/>
            <p:cNvSpPr/>
            <p:nvPr/>
          </p:nvSpPr>
          <p:spPr>
            <a:xfrm rot="5400000">
              <a:off x="964544" y="-58710"/>
              <a:ext cx="1238700" cy="3171300"/>
            </a:xfrm>
            <a:prstGeom prst="snip2SameRect">
              <a:avLst>
                <a:gd name="adj1" fmla="val 16667"/>
                <a:gd name="adj2" fmla="val 0"/>
              </a:avLst>
            </a:prstGeom>
            <a:solidFill>
              <a:srgbClr val="0070C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15" name="Google Shape;268;g21d9800dd19_0_70"/>
            <p:cNvSpPr/>
            <p:nvPr/>
          </p:nvSpPr>
          <p:spPr>
            <a:xfrm>
              <a:off x="2701660" y="876632"/>
              <a:ext cx="1385700" cy="1300500"/>
            </a:xfrm>
            <a:prstGeom prst="ellipse">
              <a:avLst/>
            </a:prstGeom>
            <a:solidFill>
              <a:schemeClr val="lt1"/>
            </a:solidFill>
            <a:ln w="25400" cap="flat" cmpd="sng">
              <a:solidFill>
                <a:srgbClr val="0070C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grpSp>
        <p:nvGrpSpPr>
          <p:cNvPr id="17" name="Google Shape;286;g21d9800dd19_0_70"/>
          <p:cNvGrpSpPr/>
          <p:nvPr/>
        </p:nvGrpSpPr>
        <p:grpSpPr>
          <a:xfrm>
            <a:off x="3043966" y="2045609"/>
            <a:ext cx="1859242" cy="1585556"/>
            <a:chOff x="2617435" y="2419825"/>
            <a:chExt cx="1394466" cy="1189197"/>
          </a:xfrm>
        </p:grpSpPr>
        <p:pic>
          <p:nvPicPr>
            <p:cNvPr id="18" name="Google Shape;287;g21d9800dd19_0_70" descr="Image result for money in pesos icon"/>
            <p:cNvPicPr preferRelativeResize="0"/>
            <p:nvPr/>
          </p:nvPicPr>
          <p:blipFill rotWithShape="1">
            <a:blip r:embed="rId3">
              <a:alphaModFix/>
            </a:blip>
            <a:srcRect l="41930" t="6515" r="38994" b="75273"/>
            <a:stretch/>
          </p:blipFill>
          <p:spPr>
            <a:xfrm rot="-1222683">
              <a:off x="2704207" y="2576102"/>
              <a:ext cx="1020119" cy="681731"/>
            </a:xfrm>
            <a:prstGeom prst="rect">
              <a:avLst/>
            </a:prstGeom>
            <a:noFill/>
            <a:ln>
              <a:noFill/>
            </a:ln>
          </p:spPr>
        </p:pic>
        <p:pic>
          <p:nvPicPr>
            <p:cNvPr id="19" name="Google Shape;288;g21d9800dd19_0_70" descr="Image result for money in pesos icon"/>
            <p:cNvPicPr preferRelativeResize="0"/>
            <p:nvPr/>
          </p:nvPicPr>
          <p:blipFill rotWithShape="1">
            <a:blip r:embed="rId3">
              <a:alphaModFix/>
            </a:blip>
            <a:srcRect l="72485" t="63295" r="9494" b="7826"/>
            <a:stretch/>
          </p:blipFill>
          <p:spPr>
            <a:xfrm>
              <a:off x="3090649" y="2575561"/>
              <a:ext cx="921252" cy="1033461"/>
            </a:xfrm>
            <a:prstGeom prst="rect">
              <a:avLst/>
            </a:prstGeom>
            <a:noFill/>
            <a:ln>
              <a:noFill/>
            </a:ln>
          </p:spPr>
        </p:pic>
      </p:grpSp>
      <p:sp>
        <p:nvSpPr>
          <p:cNvPr id="21" name="Google Shape;294;g21d9800dd19_0_70"/>
          <p:cNvSpPr/>
          <p:nvPr/>
        </p:nvSpPr>
        <p:spPr>
          <a:xfrm>
            <a:off x="2637" y="2229304"/>
            <a:ext cx="3548731" cy="1354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Financial </a:t>
            </a:r>
            <a:endParaRPr sz="1900" dirty="0"/>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Administration and Sustainability</a:t>
            </a:r>
            <a:endParaRPr sz="2700" b="1" i="0" u="none" strike="noStrike" cap="none" dirty="0">
              <a:solidFill>
                <a:schemeClr val="lt1"/>
              </a:solidFill>
              <a:latin typeface="Arial"/>
              <a:ea typeface="Arial"/>
              <a:cs typeface="Arial"/>
              <a:sym typeface="Arial"/>
            </a:endParaRPr>
          </a:p>
        </p:txBody>
      </p:sp>
      <p:sp>
        <p:nvSpPr>
          <p:cNvPr id="2" name="Rectangle 1"/>
          <p:cNvSpPr/>
          <p:nvPr/>
        </p:nvSpPr>
        <p:spPr>
          <a:xfrm>
            <a:off x="990683" y="3908525"/>
            <a:ext cx="10537287" cy="2308324"/>
          </a:xfrm>
          <a:prstGeom prst="rect">
            <a:avLst/>
          </a:prstGeom>
        </p:spPr>
        <p:txBody>
          <a:bodyPr wrap="square">
            <a:spAutoFit/>
          </a:bodyPr>
          <a:lstStyle/>
          <a:p>
            <a:r>
              <a:rPr lang="en-US" sz="3600" dirty="0">
                <a:solidFill>
                  <a:schemeClr val="tx1"/>
                </a:solidFill>
                <a:latin typeface="+mn-lt"/>
              </a:rPr>
              <a:t>This pertains to a barangay’s </a:t>
            </a:r>
            <a:r>
              <a:rPr lang="en-US" sz="3600" i="1" u="sng" dirty="0">
                <a:solidFill>
                  <a:srgbClr val="C00000"/>
                </a:solidFill>
                <a:latin typeface="+mn-lt"/>
              </a:rPr>
              <a:t>outstanding practice of accountability and transparency</a:t>
            </a:r>
            <a:r>
              <a:rPr lang="en-US" sz="3600" dirty="0">
                <a:solidFill>
                  <a:schemeClr val="tx1"/>
                </a:solidFill>
                <a:latin typeface="+mn-lt"/>
              </a:rPr>
              <a:t> in financial administration by </a:t>
            </a:r>
            <a:r>
              <a:rPr lang="en-US" sz="3600" u="sng" dirty="0">
                <a:solidFill>
                  <a:schemeClr val="tx1"/>
                </a:solidFill>
                <a:latin typeface="+mn-lt"/>
              </a:rPr>
              <a:t>adhering with accounting and auditing standards</a:t>
            </a:r>
            <a:endParaRPr lang="en-PH" sz="3600" u="sng" dirty="0">
              <a:solidFill>
                <a:schemeClr val="tx1"/>
              </a:solidFill>
              <a:latin typeface="+mn-lt"/>
            </a:endParaRPr>
          </a:p>
        </p:txBody>
      </p:sp>
    </p:spTree>
    <p:extLst>
      <p:ext uri="{BB962C8B-B14F-4D97-AF65-F5344CB8AC3E}">
        <p14:creationId xmlns:p14="http://schemas.microsoft.com/office/powerpoint/2010/main" val="3738410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3" name="Google Shape;300;g21d9800dd19_0_70"/>
          <p:cNvSpPr/>
          <p:nvPr/>
        </p:nvSpPr>
        <p:spPr>
          <a:xfrm>
            <a:off x="140590" y="865566"/>
            <a:ext cx="5440500" cy="548700"/>
          </a:xfrm>
          <a:prstGeom prst="roundRect">
            <a:avLst>
              <a:gd name="adj" fmla="val 16667"/>
            </a:avLst>
          </a:prstGeom>
          <a:solidFill>
            <a:schemeClr val="accent1"/>
          </a:solidFill>
          <a:ln w="25400" cap="flat" cmpd="sng">
            <a:solidFill>
              <a:srgbClr val="0020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2700" b="0" i="0" u="none" strike="noStrike" cap="none" dirty="0">
                <a:solidFill>
                  <a:schemeClr val="lt1"/>
                </a:solidFill>
                <a:latin typeface="Arial"/>
                <a:ea typeface="Arial"/>
                <a:cs typeface="Arial"/>
                <a:sym typeface="Arial"/>
              </a:rPr>
              <a:t>CORE GOVERNANCE AREAS</a:t>
            </a:r>
            <a:endParaRPr sz="2700" b="0" i="0" u="none" strike="noStrike" cap="none" dirty="0">
              <a:solidFill>
                <a:schemeClr val="lt1"/>
              </a:solidFill>
              <a:latin typeface="Arial"/>
              <a:ea typeface="Arial"/>
              <a:cs typeface="Arial"/>
              <a:sym typeface="Arial"/>
            </a:endParaRPr>
          </a:p>
        </p:txBody>
      </p:sp>
      <p:sp>
        <p:nvSpPr>
          <p:cNvPr id="2" name="Rectangle 1"/>
          <p:cNvSpPr/>
          <p:nvPr/>
        </p:nvSpPr>
        <p:spPr>
          <a:xfrm>
            <a:off x="990683" y="3908525"/>
            <a:ext cx="10537287" cy="1754326"/>
          </a:xfrm>
          <a:prstGeom prst="rect">
            <a:avLst/>
          </a:prstGeom>
        </p:spPr>
        <p:txBody>
          <a:bodyPr wrap="square">
            <a:spAutoFit/>
          </a:bodyPr>
          <a:lstStyle/>
          <a:p>
            <a:r>
              <a:rPr lang="en-US" sz="3600" dirty="0">
                <a:solidFill>
                  <a:schemeClr val="tx1"/>
                </a:solidFill>
                <a:latin typeface="+mn-lt"/>
              </a:rPr>
              <a:t>This refers to a barangay’s </a:t>
            </a:r>
            <a:r>
              <a:rPr lang="en-US" sz="3600" u="sng" dirty="0">
                <a:solidFill>
                  <a:schemeClr val="tx1"/>
                </a:solidFill>
                <a:latin typeface="+mn-lt"/>
              </a:rPr>
              <a:t>proactive measures</a:t>
            </a:r>
            <a:r>
              <a:rPr lang="en-US" sz="3600" dirty="0">
                <a:solidFill>
                  <a:schemeClr val="tx1"/>
                </a:solidFill>
                <a:latin typeface="+mn-lt"/>
              </a:rPr>
              <a:t>, including the </a:t>
            </a:r>
            <a:r>
              <a:rPr lang="en-US" sz="3600" u="sng" dirty="0">
                <a:solidFill>
                  <a:schemeClr val="tx1"/>
                </a:solidFill>
                <a:latin typeface="+mn-lt"/>
              </a:rPr>
              <a:t>development and implementation </a:t>
            </a:r>
            <a:r>
              <a:rPr lang="en-US" sz="3600" dirty="0">
                <a:solidFill>
                  <a:schemeClr val="tx1"/>
                </a:solidFill>
                <a:latin typeface="+mn-lt"/>
              </a:rPr>
              <a:t>of disaster risk reduction and management program</a:t>
            </a:r>
            <a:endParaRPr lang="en-PH" sz="3600" u="sng" dirty="0">
              <a:solidFill>
                <a:schemeClr val="tx1"/>
              </a:solidFill>
              <a:latin typeface="+mn-lt"/>
            </a:endParaRPr>
          </a:p>
        </p:txBody>
      </p:sp>
      <p:grpSp>
        <p:nvGrpSpPr>
          <p:cNvPr id="11" name="Google Shape;269;g21d9800dd19_0_70"/>
          <p:cNvGrpSpPr/>
          <p:nvPr/>
        </p:nvGrpSpPr>
        <p:grpSpPr>
          <a:xfrm>
            <a:off x="-100326" y="2002031"/>
            <a:ext cx="4905713" cy="1498306"/>
            <a:chOff x="-1756" y="876632"/>
            <a:chExt cx="4089116" cy="1300500"/>
          </a:xfrm>
        </p:grpSpPr>
        <p:sp>
          <p:nvSpPr>
            <p:cNvPr id="12" name="Google Shape;270;g21d9800dd19_0_70"/>
            <p:cNvSpPr/>
            <p:nvPr/>
          </p:nvSpPr>
          <p:spPr>
            <a:xfrm rot="5400000">
              <a:off x="964544" y="-58710"/>
              <a:ext cx="1238700" cy="3171300"/>
            </a:xfrm>
            <a:prstGeom prst="snip2SameRect">
              <a:avLst>
                <a:gd name="adj1" fmla="val 16667"/>
                <a:gd name="adj2" fmla="val 0"/>
              </a:avLst>
            </a:prstGeom>
            <a:solidFill>
              <a:srgbClr val="FFC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13" name="Google Shape;271;g21d9800dd19_0_70"/>
            <p:cNvSpPr/>
            <p:nvPr/>
          </p:nvSpPr>
          <p:spPr>
            <a:xfrm>
              <a:off x="2701660" y="876632"/>
              <a:ext cx="1385700" cy="1300500"/>
            </a:xfrm>
            <a:prstGeom prst="ellipse">
              <a:avLst/>
            </a:prstGeom>
            <a:solidFill>
              <a:schemeClr val="lt1"/>
            </a:solidFill>
            <a:ln w="2540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pic>
        <p:nvPicPr>
          <p:cNvPr id="16" name="Google Shape;289;g21d9800dd19_0_70"/>
          <p:cNvPicPr preferRelativeResize="0"/>
          <p:nvPr/>
        </p:nvPicPr>
        <p:blipFill rotWithShape="1">
          <a:blip r:embed="rId3">
            <a:alphaModFix/>
          </a:blip>
          <a:srcRect b="24710"/>
          <a:stretch/>
        </p:blipFill>
        <p:spPr>
          <a:xfrm>
            <a:off x="3272540" y="2072797"/>
            <a:ext cx="1473856" cy="1473521"/>
          </a:xfrm>
          <a:prstGeom prst="rect">
            <a:avLst/>
          </a:prstGeom>
          <a:noFill/>
          <a:ln>
            <a:noFill/>
          </a:ln>
        </p:spPr>
      </p:pic>
      <p:sp>
        <p:nvSpPr>
          <p:cNvPr id="20" name="Google Shape;295;g21d9800dd19_0_70"/>
          <p:cNvSpPr/>
          <p:nvPr/>
        </p:nvSpPr>
        <p:spPr>
          <a:xfrm>
            <a:off x="-434607" y="2250907"/>
            <a:ext cx="4138890" cy="9441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Disaster </a:t>
            </a:r>
            <a:endParaRPr sz="1900" dirty="0"/>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Preparedness</a:t>
            </a:r>
            <a:endParaRPr sz="27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178456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3" name="Google Shape;300;g21d9800dd19_0_70"/>
          <p:cNvSpPr/>
          <p:nvPr/>
        </p:nvSpPr>
        <p:spPr>
          <a:xfrm>
            <a:off x="140590" y="865566"/>
            <a:ext cx="5440500" cy="548700"/>
          </a:xfrm>
          <a:prstGeom prst="roundRect">
            <a:avLst>
              <a:gd name="adj" fmla="val 16667"/>
            </a:avLst>
          </a:prstGeom>
          <a:solidFill>
            <a:schemeClr val="accent1"/>
          </a:solidFill>
          <a:ln w="25400" cap="flat" cmpd="sng">
            <a:solidFill>
              <a:srgbClr val="00205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2700" b="0" i="0" u="none" strike="noStrike" cap="none" dirty="0">
                <a:solidFill>
                  <a:schemeClr val="lt1"/>
                </a:solidFill>
                <a:latin typeface="Arial"/>
                <a:ea typeface="Arial"/>
                <a:cs typeface="Arial"/>
                <a:sym typeface="Arial"/>
              </a:rPr>
              <a:t>CORE GOVERNANCE AREAS</a:t>
            </a:r>
            <a:endParaRPr sz="2700" b="0" i="0" u="none" strike="noStrike" cap="none" dirty="0">
              <a:solidFill>
                <a:schemeClr val="lt1"/>
              </a:solidFill>
              <a:latin typeface="Arial"/>
              <a:ea typeface="Arial"/>
              <a:cs typeface="Arial"/>
              <a:sym typeface="Arial"/>
            </a:endParaRPr>
          </a:p>
        </p:txBody>
      </p:sp>
      <p:sp>
        <p:nvSpPr>
          <p:cNvPr id="2" name="Rectangle 1"/>
          <p:cNvSpPr/>
          <p:nvPr/>
        </p:nvSpPr>
        <p:spPr>
          <a:xfrm>
            <a:off x="446397" y="3784957"/>
            <a:ext cx="11353717" cy="2431435"/>
          </a:xfrm>
          <a:prstGeom prst="rect">
            <a:avLst/>
          </a:prstGeom>
        </p:spPr>
        <p:txBody>
          <a:bodyPr wrap="square">
            <a:spAutoFit/>
          </a:bodyPr>
          <a:lstStyle/>
          <a:p>
            <a:r>
              <a:rPr lang="en-US" sz="3600" dirty="0">
                <a:solidFill>
                  <a:schemeClr val="tx1"/>
                </a:solidFill>
                <a:latin typeface="+mn-lt"/>
              </a:rPr>
              <a:t>This represents a barangay’s </a:t>
            </a:r>
            <a:r>
              <a:rPr lang="en-US" sz="4000" i="1" u="sng" dirty="0">
                <a:solidFill>
                  <a:srgbClr val="C00000"/>
                </a:solidFill>
                <a:latin typeface="+mn-lt"/>
              </a:rPr>
              <a:t>outstanding performance in maintaining peace and order </a:t>
            </a:r>
            <a:r>
              <a:rPr lang="en-US" sz="3600" dirty="0">
                <a:solidFill>
                  <a:schemeClr val="tx1"/>
                </a:solidFill>
                <a:latin typeface="+mn-lt"/>
              </a:rPr>
              <a:t>through </a:t>
            </a:r>
            <a:r>
              <a:rPr lang="en-US" sz="3600" u="sng" dirty="0">
                <a:solidFill>
                  <a:schemeClr val="tx1"/>
                </a:solidFill>
                <a:latin typeface="+mn-lt"/>
              </a:rPr>
              <a:t>activities and support mechanisms</a:t>
            </a:r>
            <a:r>
              <a:rPr lang="en-US" sz="3600" dirty="0">
                <a:solidFill>
                  <a:schemeClr val="tx1"/>
                </a:solidFill>
                <a:latin typeface="+mn-lt"/>
              </a:rPr>
              <a:t> that protect constituents from threats to life, health, and security</a:t>
            </a:r>
            <a:endParaRPr lang="en-PH" sz="3600" u="sng" dirty="0">
              <a:solidFill>
                <a:schemeClr val="tx1"/>
              </a:solidFill>
              <a:latin typeface="+mn-lt"/>
            </a:endParaRPr>
          </a:p>
        </p:txBody>
      </p:sp>
      <p:grpSp>
        <p:nvGrpSpPr>
          <p:cNvPr id="22" name="Google Shape;272;g21d9800dd19_0_70"/>
          <p:cNvGrpSpPr/>
          <p:nvPr/>
        </p:nvGrpSpPr>
        <p:grpSpPr>
          <a:xfrm>
            <a:off x="0" y="1993262"/>
            <a:ext cx="4905713" cy="1498306"/>
            <a:chOff x="-1756" y="876632"/>
            <a:chExt cx="4089116" cy="1300500"/>
          </a:xfrm>
        </p:grpSpPr>
        <p:sp>
          <p:nvSpPr>
            <p:cNvPr id="23" name="Google Shape;273;g21d9800dd19_0_70"/>
            <p:cNvSpPr/>
            <p:nvPr/>
          </p:nvSpPr>
          <p:spPr>
            <a:xfrm rot="5400000">
              <a:off x="964544" y="-58710"/>
              <a:ext cx="1238700" cy="3171300"/>
            </a:xfrm>
            <a:prstGeom prst="snip2SameRect">
              <a:avLst>
                <a:gd name="adj1" fmla="val 16667"/>
                <a:gd name="adj2" fmla="val 0"/>
              </a:avLst>
            </a:prstGeom>
            <a:solidFill>
              <a:srgbClr val="00B05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24" name="Google Shape;274;g21d9800dd19_0_70"/>
            <p:cNvSpPr/>
            <p:nvPr/>
          </p:nvSpPr>
          <p:spPr>
            <a:xfrm>
              <a:off x="2701660" y="876632"/>
              <a:ext cx="1385700" cy="1300500"/>
            </a:xfrm>
            <a:prstGeom prst="ellipse">
              <a:avLst/>
            </a:prstGeom>
            <a:solidFill>
              <a:schemeClr val="lt1"/>
            </a:solidFill>
            <a:ln w="25400" cap="flat" cmpd="sng">
              <a:solidFill>
                <a:srgbClr val="00B05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pic>
        <p:nvPicPr>
          <p:cNvPr id="25" name="Google Shape;285;g21d9800dd19_0_70"/>
          <p:cNvPicPr preferRelativeResize="0"/>
          <p:nvPr/>
        </p:nvPicPr>
        <p:blipFill rotWithShape="1">
          <a:blip r:embed="rId3">
            <a:alphaModFix/>
          </a:blip>
          <a:srcRect l="1931" b="27351"/>
          <a:stretch/>
        </p:blipFill>
        <p:spPr>
          <a:xfrm>
            <a:off x="3261433" y="2156022"/>
            <a:ext cx="1692260" cy="1300120"/>
          </a:xfrm>
          <a:prstGeom prst="rect">
            <a:avLst/>
          </a:prstGeom>
          <a:noFill/>
          <a:ln>
            <a:noFill/>
          </a:ln>
        </p:spPr>
      </p:pic>
      <p:sp>
        <p:nvSpPr>
          <p:cNvPr id="26" name="Google Shape;293;g21d9800dd19_0_70"/>
          <p:cNvSpPr/>
          <p:nvPr/>
        </p:nvSpPr>
        <p:spPr>
          <a:xfrm>
            <a:off x="67809" y="2218992"/>
            <a:ext cx="3241263" cy="9441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Safety, Peace </a:t>
            </a:r>
            <a:endParaRPr sz="27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and Order</a:t>
            </a:r>
            <a:endParaRPr sz="27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44812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5" name="Google Shape;301;g21d9800dd19_0_70"/>
          <p:cNvSpPr/>
          <p:nvPr/>
        </p:nvSpPr>
        <p:spPr>
          <a:xfrm>
            <a:off x="5983550" y="824387"/>
            <a:ext cx="6057900" cy="548700"/>
          </a:xfrm>
          <a:prstGeom prst="roundRect">
            <a:avLst>
              <a:gd name="adj" fmla="val 16667"/>
            </a:avLst>
          </a:prstGeom>
          <a:gradFill>
            <a:gsLst>
              <a:gs pos="0">
                <a:srgbClr val="002239"/>
              </a:gs>
              <a:gs pos="100000">
                <a:srgbClr val="B6B9C0"/>
              </a:gs>
            </a:gsLst>
            <a:lin ang="16200038" scaled="0"/>
          </a:gradFill>
          <a:ln w="9525" cap="flat" cmpd="sng">
            <a:solidFill>
              <a:srgbClr val="032032"/>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2600" b="0" i="0" u="none" strike="noStrike" cap="none">
                <a:solidFill>
                  <a:schemeClr val="lt1"/>
                </a:solidFill>
                <a:latin typeface="Arial"/>
                <a:ea typeface="Arial"/>
                <a:cs typeface="Arial"/>
                <a:sym typeface="Arial"/>
              </a:rPr>
              <a:t>ESSENTIAL GOVERNANCE  AREAS</a:t>
            </a:r>
            <a:endParaRPr sz="2600" b="0" i="0" u="none" strike="noStrike" cap="none">
              <a:solidFill>
                <a:schemeClr val="lt1"/>
              </a:solidFill>
              <a:latin typeface="Arial"/>
              <a:ea typeface="Arial"/>
              <a:cs typeface="Arial"/>
              <a:sym typeface="Arial"/>
            </a:endParaRPr>
          </a:p>
        </p:txBody>
      </p:sp>
      <p:sp>
        <p:nvSpPr>
          <p:cNvPr id="27" name="Google Shape;263;g21d9800dd19_0_70"/>
          <p:cNvSpPr/>
          <p:nvPr/>
        </p:nvSpPr>
        <p:spPr>
          <a:xfrm>
            <a:off x="7662886" y="2524129"/>
            <a:ext cx="784800" cy="6156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3200" b="0" i="0" u="sng" strike="noStrike" cap="none">
                <a:solidFill>
                  <a:schemeClr val="lt1"/>
                </a:solidFill>
                <a:latin typeface="Poppins Black"/>
                <a:ea typeface="Poppins Black"/>
                <a:cs typeface="Poppins Black"/>
                <a:sym typeface="Poppins Black"/>
              </a:rPr>
              <a:t>----</a:t>
            </a:r>
            <a:endParaRPr sz="1900" b="0" i="0" u="none" strike="noStrike" cap="none">
              <a:solidFill>
                <a:schemeClr val="lt1"/>
              </a:solidFill>
              <a:latin typeface="Poppins Black"/>
              <a:ea typeface="Poppins Black"/>
              <a:cs typeface="Poppins Black"/>
              <a:sym typeface="Poppins Black"/>
            </a:endParaRPr>
          </a:p>
        </p:txBody>
      </p:sp>
      <p:grpSp>
        <p:nvGrpSpPr>
          <p:cNvPr id="32" name="Google Shape;282;g21d9800dd19_0_70"/>
          <p:cNvGrpSpPr/>
          <p:nvPr/>
        </p:nvGrpSpPr>
        <p:grpSpPr>
          <a:xfrm rot="10800000">
            <a:off x="7032674" y="1985649"/>
            <a:ext cx="4908166" cy="1498696"/>
            <a:chOff x="-1756" y="876632"/>
            <a:chExt cx="4089116" cy="1300500"/>
          </a:xfrm>
        </p:grpSpPr>
        <p:sp>
          <p:nvSpPr>
            <p:cNvPr id="33" name="Google Shape;283;g21d9800dd19_0_70"/>
            <p:cNvSpPr/>
            <p:nvPr/>
          </p:nvSpPr>
          <p:spPr>
            <a:xfrm rot="5400000">
              <a:off x="964544" y="-58710"/>
              <a:ext cx="1238700" cy="3171300"/>
            </a:xfrm>
            <a:prstGeom prst="snip2SameRect">
              <a:avLst>
                <a:gd name="adj1" fmla="val 16667"/>
                <a:gd name="adj2" fmla="val 0"/>
              </a:avLst>
            </a:prstGeom>
            <a:solidFill>
              <a:srgbClr val="CB333B"/>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4" name="Google Shape;284;g21d9800dd19_0_70"/>
            <p:cNvSpPr/>
            <p:nvPr/>
          </p:nvSpPr>
          <p:spPr>
            <a:xfrm>
              <a:off x="2701660" y="876632"/>
              <a:ext cx="1385700" cy="1300500"/>
            </a:xfrm>
            <a:prstGeom prst="ellipse">
              <a:avLst/>
            </a:prstGeom>
            <a:solidFill>
              <a:schemeClr val="lt1"/>
            </a:solidFill>
            <a:ln w="25400" cap="flat" cmpd="sng">
              <a:solidFill>
                <a:srgbClr val="CB333B"/>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pic>
        <p:nvPicPr>
          <p:cNvPr id="39" name="Google Shape;290;g21d9800dd19_0_70"/>
          <p:cNvPicPr preferRelativeResize="0"/>
          <p:nvPr/>
        </p:nvPicPr>
        <p:blipFill rotWithShape="1">
          <a:blip r:embed="rId3">
            <a:alphaModFix/>
          </a:blip>
          <a:srcRect/>
          <a:stretch/>
        </p:blipFill>
        <p:spPr>
          <a:xfrm>
            <a:off x="7032674" y="1867985"/>
            <a:ext cx="1867847" cy="1734025"/>
          </a:xfrm>
          <a:prstGeom prst="rect">
            <a:avLst/>
          </a:prstGeom>
          <a:noFill/>
          <a:ln>
            <a:noFill/>
          </a:ln>
        </p:spPr>
      </p:pic>
      <p:sp>
        <p:nvSpPr>
          <p:cNvPr id="42" name="Google Shape;296;g21d9800dd19_0_70"/>
          <p:cNvSpPr/>
          <p:nvPr/>
        </p:nvSpPr>
        <p:spPr>
          <a:xfrm>
            <a:off x="8486597" y="1883177"/>
            <a:ext cx="3810285" cy="13545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Social </a:t>
            </a:r>
            <a:endParaRPr sz="1900" dirty="0"/>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Protection and </a:t>
            </a:r>
            <a:endParaRPr sz="1900" dirty="0"/>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Sensitivity</a:t>
            </a:r>
            <a:endParaRPr sz="2700" b="1" i="0" u="none" strike="noStrike" cap="none" dirty="0">
              <a:solidFill>
                <a:schemeClr val="lt1"/>
              </a:solidFill>
              <a:latin typeface="Arial"/>
              <a:ea typeface="Arial"/>
              <a:cs typeface="Arial"/>
              <a:sym typeface="Arial"/>
            </a:endParaRPr>
          </a:p>
        </p:txBody>
      </p:sp>
      <p:sp>
        <p:nvSpPr>
          <p:cNvPr id="2" name="Rectangle 1"/>
          <p:cNvSpPr/>
          <p:nvPr/>
        </p:nvSpPr>
        <p:spPr>
          <a:xfrm>
            <a:off x="816930" y="3732219"/>
            <a:ext cx="10906984" cy="2862322"/>
          </a:xfrm>
          <a:prstGeom prst="rect">
            <a:avLst/>
          </a:prstGeom>
        </p:spPr>
        <p:txBody>
          <a:bodyPr wrap="square">
            <a:spAutoFit/>
          </a:bodyPr>
          <a:lstStyle/>
          <a:p>
            <a:r>
              <a:rPr lang="en-US" sz="3600" dirty="0">
                <a:solidFill>
                  <a:schemeClr val="tx1"/>
                </a:solidFill>
                <a:latin typeface="+mn-lt"/>
              </a:rPr>
              <a:t>This encompasses a barangay’s </a:t>
            </a:r>
            <a:r>
              <a:rPr lang="en-US" sz="3600" i="1" dirty="0">
                <a:solidFill>
                  <a:srgbClr val="C00000"/>
                </a:solidFill>
                <a:latin typeface="+mn-lt"/>
              </a:rPr>
              <a:t>responsiveness to the needs of disadvantaged/challenged sectors </a:t>
            </a:r>
            <a:r>
              <a:rPr lang="en-US" sz="3600" dirty="0">
                <a:solidFill>
                  <a:schemeClr val="tx1"/>
                </a:solidFill>
                <a:latin typeface="+mn-lt"/>
              </a:rPr>
              <a:t>and the </a:t>
            </a:r>
            <a:r>
              <a:rPr lang="en-US" sz="3600" i="1" dirty="0">
                <a:solidFill>
                  <a:srgbClr val="C00000"/>
                </a:solidFill>
                <a:latin typeface="+mn-lt"/>
              </a:rPr>
              <a:t>provision of support</a:t>
            </a:r>
            <a:r>
              <a:rPr lang="en-US" sz="3600" dirty="0">
                <a:solidFill>
                  <a:schemeClr val="tx1"/>
                </a:solidFill>
                <a:latin typeface="+mn-lt"/>
              </a:rPr>
              <a:t> for </a:t>
            </a:r>
            <a:r>
              <a:rPr lang="en-US" sz="3600" u="sng" dirty="0">
                <a:solidFill>
                  <a:schemeClr val="tx1"/>
                </a:solidFill>
                <a:latin typeface="+mn-lt"/>
              </a:rPr>
              <a:t>basic education, food security, access to social welfare services, and participation in local special bodies</a:t>
            </a:r>
            <a:r>
              <a:rPr lang="en-US" sz="3600" dirty="0">
                <a:solidFill>
                  <a:schemeClr val="tx1"/>
                </a:solidFill>
                <a:latin typeface="+mn-lt"/>
              </a:rPr>
              <a:t>.</a:t>
            </a:r>
            <a:endParaRPr lang="en-PH" sz="3600" dirty="0">
              <a:solidFill>
                <a:schemeClr val="tx1"/>
              </a:solidFill>
              <a:latin typeface="+mn-lt"/>
            </a:endParaRPr>
          </a:p>
        </p:txBody>
      </p:sp>
    </p:spTree>
    <p:extLst>
      <p:ext uri="{BB962C8B-B14F-4D97-AF65-F5344CB8AC3E}">
        <p14:creationId xmlns:p14="http://schemas.microsoft.com/office/powerpoint/2010/main" val="428354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84176"/>
            <a:ext cx="11740896" cy="1508760"/>
          </a:xfrm>
        </p:spPr>
        <p:txBody>
          <a:bodyPr>
            <a:normAutofit/>
          </a:bodyPr>
          <a:lstStyle/>
          <a:p>
            <a:r>
              <a:rPr lang="en-US" sz="6600" dirty="0" smtClean="0"/>
              <a:t>TOPIC OBJECTIVES:</a:t>
            </a:r>
            <a:endParaRPr lang="en-PH" sz="6600" dirty="0"/>
          </a:p>
        </p:txBody>
      </p:sp>
      <p:sp>
        <p:nvSpPr>
          <p:cNvPr id="5" name="TextBox 4"/>
          <p:cNvSpPr txBox="1"/>
          <p:nvPr/>
        </p:nvSpPr>
        <p:spPr>
          <a:xfrm>
            <a:off x="1077685" y="2412274"/>
            <a:ext cx="10646229" cy="3539430"/>
          </a:xfrm>
          <a:prstGeom prst="rect">
            <a:avLst/>
          </a:prstGeom>
          <a:noFill/>
        </p:spPr>
        <p:txBody>
          <a:bodyPr wrap="square" rtlCol="0">
            <a:spAutoFit/>
          </a:bodyPr>
          <a:lstStyle/>
          <a:p>
            <a:pPr marL="342900" indent="-342900">
              <a:buAutoNum type="arabicPeriod"/>
            </a:pPr>
            <a:r>
              <a:rPr lang="en-PH" sz="2800" dirty="0" smtClean="0">
                <a:solidFill>
                  <a:schemeClr val="tx1"/>
                </a:solidFill>
              </a:rPr>
              <a:t>Gain understanding and appreciation of the Seal of Good Local Governance for </a:t>
            </a:r>
            <a:r>
              <a:rPr lang="en-PH" sz="2800" dirty="0" smtClean="0">
                <a:solidFill>
                  <a:schemeClr val="tx1"/>
                </a:solidFill>
              </a:rPr>
              <a:t>Barangay</a:t>
            </a:r>
          </a:p>
          <a:p>
            <a:pPr marL="342900" indent="-342900">
              <a:buAutoNum type="arabicPeriod"/>
            </a:pPr>
            <a:endParaRPr lang="en-PH" sz="2800" dirty="0" smtClean="0">
              <a:solidFill>
                <a:schemeClr val="tx1"/>
              </a:solidFill>
            </a:endParaRPr>
          </a:p>
          <a:p>
            <a:pPr marL="342900" indent="-342900">
              <a:buAutoNum type="arabicPeriod"/>
            </a:pPr>
            <a:r>
              <a:rPr lang="en-PH" sz="2800" dirty="0" smtClean="0">
                <a:solidFill>
                  <a:schemeClr val="tx1"/>
                </a:solidFill>
              </a:rPr>
              <a:t>Familiarize </a:t>
            </a:r>
            <a:r>
              <a:rPr lang="en-PH" sz="2800" dirty="0" smtClean="0">
                <a:solidFill>
                  <a:schemeClr val="tx1"/>
                </a:solidFill>
              </a:rPr>
              <a:t>the indicators </a:t>
            </a:r>
            <a:r>
              <a:rPr lang="en-PH" sz="2800" dirty="0" smtClean="0">
                <a:solidFill>
                  <a:schemeClr val="tx1"/>
                </a:solidFill>
              </a:rPr>
              <a:t>on </a:t>
            </a:r>
            <a:r>
              <a:rPr lang="en-PH" sz="2800" dirty="0" smtClean="0">
                <a:solidFill>
                  <a:schemeClr val="tx1"/>
                </a:solidFill>
              </a:rPr>
              <a:t>Financial </a:t>
            </a:r>
            <a:r>
              <a:rPr lang="en-PH" sz="2800" dirty="0" smtClean="0">
                <a:solidFill>
                  <a:schemeClr val="tx1"/>
                </a:solidFill>
              </a:rPr>
              <a:t>Administration and Sustainability</a:t>
            </a:r>
          </a:p>
          <a:p>
            <a:pPr marL="342900" indent="-342900">
              <a:buAutoNum type="arabicPeriod"/>
            </a:pPr>
            <a:endParaRPr lang="en-PH" sz="2800" dirty="0" smtClean="0">
              <a:solidFill>
                <a:schemeClr val="tx1"/>
              </a:solidFill>
            </a:endParaRPr>
          </a:p>
          <a:p>
            <a:pPr marL="342900" indent="-342900">
              <a:buAutoNum type="arabicPeriod"/>
            </a:pPr>
            <a:r>
              <a:rPr lang="en-PH" sz="2800" dirty="0" smtClean="0">
                <a:solidFill>
                  <a:schemeClr val="tx1"/>
                </a:solidFill>
              </a:rPr>
              <a:t>Determine/Identify </a:t>
            </a:r>
            <a:r>
              <a:rPr lang="en-PH" sz="2800" dirty="0" smtClean="0">
                <a:solidFill>
                  <a:schemeClr val="tx1"/>
                </a:solidFill>
              </a:rPr>
              <a:t>requirements</a:t>
            </a:r>
            <a:r>
              <a:rPr lang="en-PH" sz="2800" dirty="0" smtClean="0">
                <a:solidFill>
                  <a:schemeClr val="tx1"/>
                </a:solidFill>
              </a:rPr>
              <a:t> </a:t>
            </a:r>
            <a:r>
              <a:rPr lang="en-PH" sz="2800" dirty="0" smtClean="0">
                <a:solidFill>
                  <a:schemeClr val="tx1"/>
                </a:solidFill>
              </a:rPr>
              <a:t>to comply the Financial Administration </a:t>
            </a:r>
            <a:r>
              <a:rPr lang="en-PH" sz="2800" dirty="0" smtClean="0">
                <a:solidFill>
                  <a:schemeClr val="tx1"/>
                </a:solidFill>
              </a:rPr>
              <a:t>and Sustainability indicators </a:t>
            </a:r>
            <a:r>
              <a:rPr lang="en-PH" sz="2800" dirty="0" smtClean="0">
                <a:solidFill>
                  <a:schemeClr val="tx1"/>
                </a:solidFill>
              </a:rPr>
              <a:t>in the SGLGB</a:t>
            </a:r>
            <a:endParaRPr lang="en-PH" sz="2800" dirty="0">
              <a:solidFill>
                <a:schemeClr val="tx1"/>
              </a:solidFill>
            </a:endParaRPr>
          </a:p>
        </p:txBody>
      </p:sp>
    </p:spTree>
    <p:extLst>
      <p:ext uri="{BB962C8B-B14F-4D97-AF65-F5344CB8AC3E}">
        <p14:creationId xmlns:p14="http://schemas.microsoft.com/office/powerpoint/2010/main" val="1819838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5" name="Google Shape;301;g21d9800dd19_0_70"/>
          <p:cNvSpPr/>
          <p:nvPr/>
        </p:nvSpPr>
        <p:spPr>
          <a:xfrm>
            <a:off x="5983550" y="824387"/>
            <a:ext cx="6057900" cy="548700"/>
          </a:xfrm>
          <a:prstGeom prst="roundRect">
            <a:avLst>
              <a:gd name="adj" fmla="val 16667"/>
            </a:avLst>
          </a:prstGeom>
          <a:gradFill>
            <a:gsLst>
              <a:gs pos="0">
                <a:srgbClr val="002239"/>
              </a:gs>
              <a:gs pos="100000">
                <a:srgbClr val="B6B9C0"/>
              </a:gs>
            </a:gsLst>
            <a:lin ang="16200038" scaled="0"/>
          </a:gradFill>
          <a:ln w="9525" cap="flat" cmpd="sng">
            <a:solidFill>
              <a:srgbClr val="032032"/>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2600" b="0" i="0" u="none" strike="noStrike" cap="none">
                <a:solidFill>
                  <a:schemeClr val="lt1"/>
                </a:solidFill>
                <a:latin typeface="Arial"/>
                <a:ea typeface="Arial"/>
                <a:cs typeface="Arial"/>
                <a:sym typeface="Arial"/>
              </a:rPr>
              <a:t>ESSENTIAL GOVERNANCE  AREAS</a:t>
            </a:r>
            <a:endParaRPr sz="2600" b="0" i="0" u="none" strike="noStrike" cap="none">
              <a:solidFill>
                <a:schemeClr val="lt1"/>
              </a:solidFill>
              <a:latin typeface="Arial"/>
              <a:ea typeface="Arial"/>
              <a:cs typeface="Arial"/>
              <a:sym typeface="Arial"/>
            </a:endParaRPr>
          </a:p>
        </p:txBody>
      </p:sp>
      <p:grpSp>
        <p:nvGrpSpPr>
          <p:cNvPr id="31" name="Google Shape;279;g21d9800dd19_0_70"/>
          <p:cNvGrpSpPr/>
          <p:nvPr/>
        </p:nvGrpSpPr>
        <p:grpSpPr>
          <a:xfrm rot="10800000">
            <a:off x="7134310" y="1928079"/>
            <a:ext cx="4908166" cy="1498696"/>
            <a:chOff x="-1756" y="876632"/>
            <a:chExt cx="4089116" cy="1300500"/>
          </a:xfrm>
        </p:grpSpPr>
        <p:sp>
          <p:nvSpPr>
            <p:cNvPr id="35" name="Google Shape;280;g21d9800dd19_0_70"/>
            <p:cNvSpPr/>
            <p:nvPr/>
          </p:nvSpPr>
          <p:spPr>
            <a:xfrm rot="5400000">
              <a:off x="964544" y="-58710"/>
              <a:ext cx="1238700" cy="3171300"/>
            </a:xfrm>
            <a:prstGeom prst="snip2SameRect">
              <a:avLst>
                <a:gd name="adj1" fmla="val 16667"/>
                <a:gd name="adj2" fmla="val 0"/>
              </a:avLst>
            </a:prstGeom>
            <a:solidFill>
              <a:srgbClr val="8C3FC5"/>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6" name="Google Shape;281;g21d9800dd19_0_70"/>
            <p:cNvSpPr/>
            <p:nvPr/>
          </p:nvSpPr>
          <p:spPr>
            <a:xfrm>
              <a:off x="2701660" y="876632"/>
              <a:ext cx="1385700" cy="1300500"/>
            </a:xfrm>
            <a:prstGeom prst="ellipse">
              <a:avLst/>
            </a:prstGeom>
            <a:solidFill>
              <a:schemeClr val="lt1"/>
            </a:solidFill>
            <a:ln w="25400" cap="flat" cmpd="sng">
              <a:solidFill>
                <a:srgbClr val="8C3FC5"/>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pic>
        <p:nvPicPr>
          <p:cNvPr id="40" name="Google Shape;291;g21d9800dd19_0_70"/>
          <p:cNvPicPr preferRelativeResize="0"/>
          <p:nvPr/>
        </p:nvPicPr>
        <p:blipFill rotWithShape="1">
          <a:blip r:embed="rId3">
            <a:alphaModFix/>
          </a:blip>
          <a:srcRect/>
          <a:stretch/>
        </p:blipFill>
        <p:spPr>
          <a:xfrm>
            <a:off x="7354911" y="2010383"/>
            <a:ext cx="1631184" cy="1709735"/>
          </a:xfrm>
          <a:prstGeom prst="rect">
            <a:avLst/>
          </a:prstGeom>
          <a:noFill/>
          <a:ln>
            <a:noFill/>
          </a:ln>
        </p:spPr>
      </p:pic>
      <p:sp>
        <p:nvSpPr>
          <p:cNvPr id="43" name="Google Shape;297;g21d9800dd19_0_70"/>
          <p:cNvSpPr/>
          <p:nvPr/>
        </p:nvSpPr>
        <p:spPr>
          <a:xfrm>
            <a:off x="8728608" y="2285378"/>
            <a:ext cx="3463392" cy="7797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100" b="1" i="0" u="none" strike="noStrike" cap="none" dirty="0">
                <a:solidFill>
                  <a:schemeClr val="lt1"/>
                </a:solidFill>
                <a:latin typeface="Arial"/>
                <a:ea typeface="Arial"/>
                <a:cs typeface="Arial"/>
                <a:sym typeface="Arial"/>
              </a:rPr>
              <a:t>Business-Friendliness</a:t>
            </a:r>
            <a:endParaRPr sz="21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100" b="1" i="0" u="none" strike="noStrike" cap="none" dirty="0">
                <a:solidFill>
                  <a:schemeClr val="lt1"/>
                </a:solidFill>
                <a:latin typeface="Arial"/>
                <a:ea typeface="Arial"/>
                <a:cs typeface="Arial"/>
                <a:sym typeface="Arial"/>
              </a:rPr>
              <a:t>and Competitiveness</a:t>
            </a:r>
            <a:endParaRPr sz="2100" b="1" i="0" u="none" strike="noStrike" cap="none" dirty="0">
              <a:solidFill>
                <a:schemeClr val="lt1"/>
              </a:solidFill>
              <a:latin typeface="Arial"/>
              <a:ea typeface="Arial"/>
              <a:cs typeface="Arial"/>
              <a:sym typeface="Arial"/>
            </a:endParaRPr>
          </a:p>
        </p:txBody>
      </p:sp>
      <p:sp>
        <p:nvSpPr>
          <p:cNvPr id="2" name="Rectangle 1"/>
          <p:cNvSpPr/>
          <p:nvPr/>
        </p:nvSpPr>
        <p:spPr>
          <a:xfrm>
            <a:off x="947056" y="3874961"/>
            <a:ext cx="10874830" cy="1877437"/>
          </a:xfrm>
          <a:prstGeom prst="rect">
            <a:avLst/>
          </a:prstGeom>
        </p:spPr>
        <p:txBody>
          <a:bodyPr wrap="square">
            <a:spAutoFit/>
          </a:bodyPr>
          <a:lstStyle/>
          <a:p>
            <a:r>
              <a:rPr lang="en-US" sz="3600" dirty="0">
                <a:solidFill>
                  <a:schemeClr val="tx1"/>
                </a:solidFill>
                <a:latin typeface="+mn-lt"/>
              </a:rPr>
              <a:t>This reflects a barangay’s </a:t>
            </a:r>
            <a:r>
              <a:rPr lang="en-US" sz="4000" i="1" dirty="0">
                <a:solidFill>
                  <a:srgbClr val="C00000"/>
                </a:solidFill>
                <a:latin typeface="+mn-lt"/>
              </a:rPr>
              <a:t>notable efforts in promoting business and employment</a:t>
            </a:r>
            <a:r>
              <a:rPr lang="en-US" sz="3600" dirty="0">
                <a:solidFill>
                  <a:schemeClr val="tx1"/>
                </a:solidFill>
                <a:latin typeface="+mn-lt"/>
              </a:rPr>
              <a:t> </a:t>
            </a:r>
            <a:r>
              <a:rPr lang="en-US" sz="3600" dirty="0" smtClean="0">
                <a:solidFill>
                  <a:schemeClr val="tx1"/>
                </a:solidFill>
                <a:latin typeface="+mn-lt"/>
              </a:rPr>
              <a:t> through </a:t>
            </a:r>
            <a:r>
              <a:rPr lang="en-US" sz="3600" u="sng" dirty="0">
                <a:solidFill>
                  <a:schemeClr val="tx1"/>
                </a:solidFill>
                <a:latin typeface="+mn-lt"/>
              </a:rPr>
              <a:t>supportive systems, structures, and legislation.</a:t>
            </a:r>
            <a:endParaRPr lang="en-PH" sz="3600" u="sng" dirty="0">
              <a:solidFill>
                <a:schemeClr val="tx1"/>
              </a:solidFill>
              <a:latin typeface="+mn-lt"/>
            </a:endParaRPr>
          </a:p>
        </p:txBody>
      </p:sp>
    </p:spTree>
    <p:extLst>
      <p:ext uri="{BB962C8B-B14F-4D97-AF65-F5344CB8AC3E}">
        <p14:creationId xmlns:p14="http://schemas.microsoft.com/office/powerpoint/2010/main" val="79487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5" name="Google Shape;301;g21d9800dd19_0_70"/>
          <p:cNvSpPr/>
          <p:nvPr/>
        </p:nvSpPr>
        <p:spPr>
          <a:xfrm>
            <a:off x="5983550" y="824387"/>
            <a:ext cx="6057900" cy="548700"/>
          </a:xfrm>
          <a:prstGeom prst="roundRect">
            <a:avLst>
              <a:gd name="adj" fmla="val 16667"/>
            </a:avLst>
          </a:prstGeom>
          <a:gradFill>
            <a:gsLst>
              <a:gs pos="0">
                <a:srgbClr val="002239"/>
              </a:gs>
              <a:gs pos="100000">
                <a:srgbClr val="B6B9C0"/>
              </a:gs>
            </a:gsLst>
            <a:lin ang="16200038" scaled="0"/>
          </a:gradFill>
          <a:ln w="9525" cap="flat" cmpd="sng">
            <a:solidFill>
              <a:srgbClr val="032032"/>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2600" b="0" i="0" u="none" strike="noStrike" cap="none">
                <a:solidFill>
                  <a:schemeClr val="lt1"/>
                </a:solidFill>
                <a:latin typeface="Arial"/>
                <a:ea typeface="Arial"/>
                <a:cs typeface="Arial"/>
                <a:sym typeface="Arial"/>
              </a:rPr>
              <a:t>ESSENTIAL GOVERNANCE  AREAS</a:t>
            </a:r>
            <a:endParaRPr sz="2600" b="0" i="0" u="none" strike="noStrike" cap="none">
              <a:solidFill>
                <a:schemeClr val="lt1"/>
              </a:solidFill>
              <a:latin typeface="Arial"/>
              <a:ea typeface="Arial"/>
              <a:cs typeface="Arial"/>
              <a:sym typeface="Arial"/>
            </a:endParaRPr>
          </a:p>
        </p:txBody>
      </p:sp>
      <p:grpSp>
        <p:nvGrpSpPr>
          <p:cNvPr id="30" name="Google Shape;276;g21d9800dd19_0_70"/>
          <p:cNvGrpSpPr/>
          <p:nvPr/>
        </p:nvGrpSpPr>
        <p:grpSpPr>
          <a:xfrm rot="10800000">
            <a:off x="6978658" y="2058214"/>
            <a:ext cx="4908166" cy="1498696"/>
            <a:chOff x="-1756" y="876632"/>
            <a:chExt cx="4089116" cy="1300500"/>
          </a:xfrm>
        </p:grpSpPr>
        <p:sp>
          <p:nvSpPr>
            <p:cNvPr id="37" name="Google Shape;277;g21d9800dd19_0_70"/>
            <p:cNvSpPr/>
            <p:nvPr/>
          </p:nvSpPr>
          <p:spPr>
            <a:xfrm rot="5400000">
              <a:off x="964544" y="-58710"/>
              <a:ext cx="1238700" cy="3171300"/>
            </a:xfrm>
            <a:prstGeom prst="snip2SameRect">
              <a:avLst>
                <a:gd name="adj1" fmla="val 16667"/>
                <a:gd name="adj2" fmla="val 0"/>
              </a:avLst>
            </a:prstGeom>
            <a:solidFill>
              <a:srgbClr val="84A43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8" name="Google Shape;278;g21d9800dd19_0_70"/>
            <p:cNvSpPr/>
            <p:nvPr/>
          </p:nvSpPr>
          <p:spPr>
            <a:xfrm>
              <a:off x="2701660" y="876632"/>
              <a:ext cx="1385700" cy="1300500"/>
            </a:xfrm>
            <a:prstGeom prst="ellipse">
              <a:avLst/>
            </a:prstGeom>
            <a:solidFill>
              <a:schemeClr val="lt1"/>
            </a:solidFill>
            <a:ln w="25400" cap="flat" cmpd="sng">
              <a:solidFill>
                <a:srgbClr val="84A43E"/>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grpSp>
      <p:pic>
        <p:nvPicPr>
          <p:cNvPr id="41" name="Google Shape;292;g21d9800dd19_0_70"/>
          <p:cNvPicPr preferRelativeResize="0"/>
          <p:nvPr/>
        </p:nvPicPr>
        <p:blipFill rotWithShape="1">
          <a:blip r:embed="rId3">
            <a:alphaModFix/>
          </a:blip>
          <a:srcRect/>
          <a:stretch/>
        </p:blipFill>
        <p:spPr>
          <a:xfrm rot="1266198">
            <a:off x="7108243" y="1993625"/>
            <a:ext cx="1372671" cy="2136787"/>
          </a:xfrm>
          <a:prstGeom prst="rect">
            <a:avLst/>
          </a:prstGeom>
          <a:noFill/>
          <a:ln>
            <a:noFill/>
          </a:ln>
        </p:spPr>
      </p:pic>
      <p:sp>
        <p:nvSpPr>
          <p:cNvPr id="44" name="Google Shape;298;g21d9800dd19_0_70"/>
          <p:cNvSpPr/>
          <p:nvPr/>
        </p:nvSpPr>
        <p:spPr>
          <a:xfrm>
            <a:off x="8224088" y="2332528"/>
            <a:ext cx="3514498" cy="9441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Environmental</a:t>
            </a:r>
            <a:endParaRPr sz="1900" dirty="0"/>
          </a:p>
          <a:p>
            <a:pPr marL="0" marR="0" lvl="0" indent="0" algn="ctr" rtl="0">
              <a:lnSpc>
                <a:spcPct val="100000"/>
              </a:lnSpc>
              <a:spcBef>
                <a:spcPts val="0"/>
              </a:spcBef>
              <a:spcAft>
                <a:spcPts val="0"/>
              </a:spcAft>
              <a:buNone/>
            </a:pPr>
            <a:r>
              <a:rPr lang="en-US" sz="2700" b="1" i="0" u="none" strike="noStrike" cap="none" dirty="0">
                <a:solidFill>
                  <a:schemeClr val="lt1"/>
                </a:solidFill>
                <a:latin typeface="Arial"/>
                <a:ea typeface="Arial"/>
                <a:cs typeface="Arial"/>
                <a:sym typeface="Arial"/>
              </a:rPr>
              <a:t>Management</a:t>
            </a:r>
            <a:endParaRPr sz="2700" b="1" i="0" u="none" strike="noStrike" cap="none" dirty="0">
              <a:solidFill>
                <a:schemeClr val="lt1"/>
              </a:solidFill>
              <a:latin typeface="Arial"/>
              <a:ea typeface="Arial"/>
              <a:cs typeface="Arial"/>
              <a:sym typeface="Arial"/>
            </a:endParaRPr>
          </a:p>
        </p:txBody>
      </p:sp>
      <p:sp>
        <p:nvSpPr>
          <p:cNvPr id="2" name="Rectangle 1"/>
          <p:cNvSpPr/>
          <p:nvPr/>
        </p:nvSpPr>
        <p:spPr>
          <a:xfrm>
            <a:off x="882658" y="4176593"/>
            <a:ext cx="11004166" cy="1877437"/>
          </a:xfrm>
          <a:prstGeom prst="rect">
            <a:avLst/>
          </a:prstGeom>
        </p:spPr>
        <p:txBody>
          <a:bodyPr wrap="square">
            <a:spAutoFit/>
          </a:bodyPr>
          <a:lstStyle/>
          <a:p>
            <a:r>
              <a:rPr lang="en-US" sz="3600" dirty="0">
                <a:solidFill>
                  <a:schemeClr val="tx1"/>
                </a:solidFill>
                <a:latin typeface="+mn-lt"/>
              </a:rPr>
              <a:t>This refers to a barangay’s </a:t>
            </a:r>
            <a:r>
              <a:rPr lang="en-US" sz="4000" i="1" dirty="0">
                <a:solidFill>
                  <a:srgbClr val="C00000"/>
                </a:solidFill>
                <a:latin typeface="+mn-lt"/>
              </a:rPr>
              <a:t>conscientious preservation of the environment</a:t>
            </a:r>
            <a:r>
              <a:rPr lang="en-US" sz="3600" dirty="0">
                <a:solidFill>
                  <a:schemeClr val="tx1"/>
                </a:solidFill>
                <a:latin typeface="+mn-lt"/>
              </a:rPr>
              <a:t> by </a:t>
            </a:r>
            <a:r>
              <a:rPr lang="en-US" sz="3600" u="sng" dirty="0">
                <a:solidFill>
                  <a:schemeClr val="tx1"/>
                </a:solidFill>
                <a:latin typeface="+mn-lt"/>
              </a:rPr>
              <a:t>complying with the provisions of the Ecological Solid Waste Management Act of 2000</a:t>
            </a:r>
            <a:endParaRPr lang="en-PH" sz="3600" u="sng" dirty="0">
              <a:solidFill>
                <a:schemeClr val="tx1"/>
              </a:solidFill>
              <a:latin typeface="+mn-lt"/>
            </a:endParaRPr>
          </a:p>
        </p:txBody>
      </p:sp>
    </p:spTree>
    <p:extLst>
      <p:ext uri="{BB962C8B-B14F-4D97-AF65-F5344CB8AC3E}">
        <p14:creationId xmlns:p14="http://schemas.microsoft.com/office/powerpoint/2010/main" val="189355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9727" y="657247"/>
            <a:ext cx="11667231" cy="5761219"/>
          </a:xfrm>
          <a:prstGeom prst="rect">
            <a:avLst/>
          </a:prstGeom>
        </p:spPr>
      </p:pic>
    </p:spTree>
    <p:extLst>
      <p:ext uri="{BB962C8B-B14F-4D97-AF65-F5344CB8AC3E}">
        <p14:creationId xmlns:p14="http://schemas.microsoft.com/office/powerpoint/2010/main" val="3461416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sglgb</a:t>
            </a:r>
            <a:r>
              <a:rPr lang="en-US" dirty="0" smtClean="0"/>
              <a:t> LEVEL OF assessment</a:t>
            </a:r>
            <a:endParaRPr lang="en-PH" dirty="0"/>
          </a:p>
        </p:txBody>
      </p:sp>
      <p:graphicFrame>
        <p:nvGraphicFramePr>
          <p:cNvPr id="6" name="Diagram 5"/>
          <p:cNvGraphicFramePr/>
          <p:nvPr>
            <p:extLst>
              <p:ext uri="{D42A27DB-BD31-4B8C-83A1-F6EECF244321}">
                <p14:modId xmlns:p14="http://schemas.microsoft.com/office/powerpoint/2010/main" val="4264851097"/>
              </p:ext>
            </p:extLst>
          </p:nvPr>
        </p:nvGraphicFramePr>
        <p:xfrm>
          <a:off x="680403" y="3256038"/>
          <a:ext cx="9748109" cy="3928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42256" y="4234544"/>
            <a:ext cx="1719943" cy="923330"/>
          </a:xfrm>
          <a:prstGeom prst="rect">
            <a:avLst/>
          </a:prstGeom>
          <a:noFill/>
        </p:spPr>
        <p:txBody>
          <a:bodyPr wrap="square" rtlCol="0">
            <a:spAutoFit/>
          </a:bodyPr>
          <a:lstStyle/>
          <a:p>
            <a:r>
              <a:rPr lang="en-US" sz="1800" dirty="0" smtClean="0"/>
              <a:t>Preparation of documents (MOVs)</a:t>
            </a:r>
            <a:endParaRPr lang="en-PH" sz="1800" dirty="0"/>
          </a:p>
        </p:txBody>
      </p:sp>
      <p:sp>
        <p:nvSpPr>
          <p:cNvPr id="8" name="TextBox 7"/>
          <p:cNvSpPr txBox="1"/>
          <p:nvPr/>
        </p:nvSpPr>
        <p:spPr>
          <a:xfrm>
            <a:off x="2579913" y="3218881"/>
            <a:ext cx="2220686" cy="1477328"/>
          </a:xfrm>
          <a:prstGeom prst="rect">
            <a:avLst/>
          </a:prstGeom>
          <a:noFill/>
        </p:spPr>
        <p:txBody>
          <a:bodyPr wrap="square" rtlCol="0">
            <a:spAutoFit/>
          </a:bodyPr>
          <a:lstStyle/>
          <a:p>
            <a:r>
              <a:rPr lang="en-US" sz="1800" dirty="0" smtClean="0"/>
              <a:t>Evaluation of documents  (completeness and appropriateness based indicators) </a:t>
            </a:r>
            <a:endParaRPr lang="en-PH" sz="1800" dirty="0"/>
          </a:p>
        </p:txBody>
      </p:sp>
      <p:sp>
        <p:nvSpPr>
          <p:cNvPr id="9" name="TextBox 8"/>
          <p:cNvSpPr txBox="1"/>
          <p:nvPr/>
        </p:nvSpPr>
        <p:spPr>
          <a:xfrm>
            <a:off x="4777787" y="2976733"/>
            <a:ext cx="1719943" cy="1200329"/>
          </a:xfrm>
          <a:prstGeom prst="rect">
            <a:avLst/>
          </a:prstGeom>
          <a:noFill/>
        </p:spPr>
        <p:txBody>
          <a:bodyPr wrap="square" rtlCol="0">
            <a:spAutoFit/>
          </a:bodyPr>
          <a:lstStyle/>
          <a:p>
            <a:r>
              <a:rPr lang="en-US" sz="1800" dirty="0" smtClean="0"/>
              <a:t>Document Review for verification and quality check  </a:t>
            </a:r>
            <a:endParaRPr lang="en-PH" sz="1800" dirty="0"/>
          </a:p>
        </p:txBody>
      </p:sp>
      <p:sp>
        <p:nvSpPr>
          <p:cNvPr id="10" name="TextBox 9"/>
          <p:cNvSpPr txBox="1"/>
          <p:nvPr/>
        </p:nvSpPr>
        <p:spPr>
          <a:xfrm>
            <a:off x="968827" y="6052458"/>
            <a:ext cx="1719943" cy="646331"/>
          </a:xfrm>
          <a:prstGeom prst="rect">
            <a:avLst/>
          </a:prstGeom>
          <a:noFill/>
        </p:spPr>
        <p:txBody>
          <a:bodyPr wrap="square" rtlCol="0">
            <a:spAutoFit/>
          </a:bodyPr>
          <a:lstStyle/>
          <a:p>
            <a:r>
              <a:rPr lang="en-US" sz="1800" dirty="0" smtClean="0"/>
              <a:t>PB, SB Members</a:t>
            </a:r>
            <a:endParaRPr lang="en-PH" sz="1800" dirty="0"/>
          </a:p>
        </p:txBody>
      </p:sp>
      <p:sp>
        <p:nvSpPr>
          <p:cNvPr id="11" name="TextBox 10"/>
          <p:cNvSpPr txBox="1"/>
          <p:nvPr/>
        </p:nvSpPr>
        <p:spPr>
          <a:xfrm>
            <a:off x="2841170" y="5603007"/>
            <a:ext cx="2253342" cy="646331"/>
          </a:xfrm>
          <a:prstGeom prst="rect">
            <a:avLst/>
          </a:prstGeom>
          <a:noFill/>
        </p:spPr>
        <p:txBody>
          <a:bodyPr wrap="square" rtlCol="0">
            <a:spAutoFit/>
          </a:bodyPr>
          <a:lstStyle/>
          <a:p>
            <a:r>
              <a:rPr lang="en-US" sz="1800" dirty="0" smtClean="0"/>
              <a:t>MLGOO/CLGOO/</a:t>
            </a:r>
          </a:p>
          <a:p>
            <a:r>
              <a:rPr lang="en-US" sz="1800" dirty="0" smtClean="0"/>
              <a:t>City Director (HUC)</a:t>
            </a:r>
            <a:endParaRPr lang="en-PH" sz="1800" dirty="0"/>
          </a:p>
        </p:txBody>
      </p:sp>
      <p:sp>
        <p:nvSpPr>
          <p:cNvPr id="12" name="TextBox 11"/>
          <p:cNvSpPr txBox="1"/>
          <p:nvPr/>
        </p:nvSpPr>
        <p:spPr>
          <a:xfrm>
            <a:off x="4800599" y="5157874"/>
            <a:ext cx="2253342" cy="369332"/>
          </a:xfrm>
          <a:prstGeom prst="rect">
            <a:avLst/>
          </a:prstGeom>
          <a:noFill/>
        </p:spPr>
        <p:txBody>
          <a:bodyPr wrap="square" rtlCol="0">
            <a:spAutoFit/>
          </a:bodyPr>
          <a:lstStyle/>
          <a:p>
            <a:r>
              <a:rPr lang="en-US" sz="1800" dirty="0" smtClean="0"/>
              <a:t>DILG PD / PPAT</a:t>
            </a:r>
            <a:endParaRPr lang="en-PH" sz="1800" dirty="0"/>
          </a:p>
        </p:txBody>
      </p:sp>
      <p:sp>
        <p:nvSpPr>
          <p:cNvPr id="13" name="TextBox 12"/>
          <p:cNvSpPr txBox="1"/>
          <p:nvPr/>
        </p:nvSpPr>
        <p:spPr>
          <a:xfrm>
            <a:off x="6814456" y="2445369"/>
            <a:ext cx="1719943" cy="1477328"/>
          </a:xfrm>
          <a:prstGeom prst="rect">
            <a:avLst/>
          </a:prstGeom>
          <a:noFill/>
        </p:spPr>
        <p:txBody>
          <a:bodyPr wrap="square" rtlCol="0">
            <a:spAutoFit/>
          </a:bodyPr>
          <a:lstStyle/>
          <a:p>
            <a:r>
              <a:rPr lang="en-US" sz="1800" dirty="0" smtClean="0"/>
              <a:t>Document Review for correctness and initial processing</a:t>
            </a:r>
            <a:endParaRPr lang="en-PH" sz="1800" dirty="0"/>
          </a:p>
        </p:txBody>
      </p:sp>
      <p:sp>
        <p:nvSpPr>
          <p:cNvPr id="14" name="TextBox 13"/>
          <p:cNvSpPr txBox="1"/>
          <p:nvPr/>
        </p:nvSpPr>
        <p:spPr>
          <a:xfrm>
            <a:off x="6814456" y="4712741"/>
            <a:ext cx="2253342" cy="369332"/>
          </a:xfrm>
          <a:prstGeom prst="rect">
            <a:avLst/>
          </a:prstGeom>
          <a:noFill/>
        </p:spPr>
        <p:txBody>
          <a:bodyPr wrap="square" rtlCol="0">
            <a:spAutoFit/>
          </a:bodyPr>
          <a:lstStyle/>
          <a:p>
            <a:r>
              <a:rPr lang="en-US" sz="1800" dirty="0" smtClean="0"/>
              <a:t>DILG RD / RPAT</a:t>
            </a:r>
            <a:endParaRPr lang="en-PH" sz="1800" dirty="0"/>
          </a:p>
        </p:txBody>
      </p:sp>
      <p:sp>
        <p:nvSpPr>
          <p:cNvPr id="15" name="TextBox 14"/>
          <p:cNvSpPr txBox="1"/>
          <p:nvPr/>
        </p:nvSpPr>
        <p:spPr>
          <a:xfrm>
            <a:off x="8893627" y="4234544"/>
            <a:ext cx="2253342" cy="646331"/>
          </a:xfrm>
          <a:prstGeom prst="rect">
            <a:avLst/>
          </a:prstGeom>
          <a:noFill/>
        </p:spPr>
        <p:txBody>
          <a:bodyPr wrap="square" rtlCol="0">
            <a:spAutoFit/>
          </a:bodyPr>
          <a:lstStyle/>
          <a:p>
            <a:r>
              <a:rPr lang="en-US" sz="1800" dirty="0" smtClean="0"/>
              <a:t>SGLGB National Working Team</a:t>
            </a:r>
            <a:endParaRPr lang="en-PH" sz="1800" dirty="0"/>
          </a:p>
        </p:txBody>
      </p:sp>
      <p:sp>
        <p:nvSpPr>
          <p:cNvPr id="16" name="TextBox 15"/>
          <p:cNvSpPr txBox="1"/>
          <p:nvPr/>
        </p:nvSpPr>
        <p:spPr>
          <a:xfrm>
            <a:off x="8665029" y="2133952"/>
            <a:ext cx="2376400" cy="1200329"/>
          </a:xfrm>
          <a:prstGeom prst="rect">
            <a:avLst/>
          </a:prstGeom>
          <a:noFill/>
        </p:spPr>
        <p:txBody>
          <a:bodyPr wrap="square" rtlCol="0">
            <a:spAutoFit/>
          </a:bodyPr>
          <a:lstStyle/>
          <a:p>
            <a:r>
              <a:rPr lang="en-US" sz="1800" dirty="0" smtClean="0"/>
              <a:t>Ensure data reliability and substantiate assessment observations</a:t>
            </a:r>
            <a:endParaRPr lang="en-PH" sz="1800" dirty="0"/>
          </a:p>
        </p:txBody>
      </p:sp>
      <p:sp>
        <p:nvSpPr>
          <p:cNvPr id="17" name="TextBox 16"/>
          <p:cNvSpPr txBox="1"/>
          <p:nvPr/>
        </p:nvSpPr>
        <p:spPr>
          <a:xfrm>
            <a:off x="8788087" y="5019374"/>
            <a:ext cx="2253342" cy="646331"/>
          </a:xfrm>
          <a:prstGeom prst="rect">
            <a:avLst/>
          </a:prstGeom>
          <a:noFill/>
        </p:spPr>
        <p:txBody>
          <a:bodyPr wrap="square" rtlCol="0">
            <a:spAutoFit/>
          </a:bodyPr>
          <a:lstStyle/>
          <a:p>
            <a:r>
              <a:rPr lang="en-US" sz="1800" dirty="0" smtClean="0"/>
              <a:t>National Quality Committee</a:t>
            </a:r>
            <a:endParaRPr lang="en-PH" sz="1800" dirty="0"/>
          </a:p>
        </p:txBody>
      </p:sp>
    </p:spTree>
    <p:extLst>
      <p:ext uri="{BB962C8B-B14F-4D97-AF65-F5344CB8AC3E}">
        <p14:creationId xmlns:p14="http://schemas.microsoft.com/office/powerpoint/2010/main" val="3231341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sglgb</a:t>
            </a:r>
            <a:r>
              <a:rPr lang="en-US" dirty="0" smtClean="0"/>
              <a:t> assessment</a:t>
            </a:r>
            <a:endParaRPr lang="en-PH" dirty="0"/>
          </a:p>
        </p:txBody>
      </p:sp>
      <p:pic>
        <p:nvPicPr>
          <p:cNvPr id="4" name="Picture 3"/>
          <p:cNvPicPr>
            <a:picLocks noChangeAspect="1"/>
          </p:cNvPicPr>
          <p:nvPr/>
        </p:nvPicPr>
        <p:blipFill>
          <a:blip r:embed="rId2"/>
          <a:stretch>
            <a:fillRect/>
          </a:stretch>
        </p:blipFill>
        <p:spPr>
          <a:xfrm>
            <a:off x="375653" y="2133600"/>
            <a:ext cx="11438611" cy="4461226"/>
          </a:xfrm>
          <a:prstGeom prst="rect">
            <a:avLst/>
          </a:prstGeom>
        </p:spPr>
      </p:pic>
    </p:spTree>
    <p:extLst>
      <p:ext uri="{BB962C8B-B14F-4D97-AF65-F5344CB8AC3E}">
        <p14:creationId xmlns:p14="http://schemas.microsoft.com/office/powerpoint/2010/main" val="1678292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057" y="635463"/>
            <a:ext cx="11751058" cy="6066046"/>
          </a:xfrm>
          <a:prstGeom prst="rect">
            <a:avLst/>
          </a:prstGeom>
        </p:spPr>
      </p:pic>
    </p:spTree>
    <p:extLst>
      <p:ext uri="{BB962C8B-B14F-4D97-AF65-F5344CB8AC3E}">
        <p14:creationId xmlns:p14="http://schemas.microsoft.com/office/powerpoint/2010/main" val="707876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ctrTitle"/>
          </p:nvPr>
        </p:nvSpPr>
        <p:spPr>
          <a:xfrm>
            <a:off x="346396" y="2126069"/>
            <a:ext cx="11250706" cy="1904159"/>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Font typeface="Arial"/>
              <a:buNone/>
            </a:pPr>
            <a:r>
              <a:rPr lang="en-US" sz="4000" dirty="0" smtClean="0">
                <a:solidFill>
                  <a:srgbClr val="20124D"/>
                </a:solidFill>
                <a:latin typeface="Lucida Sans"/>
                <a:ea typeface="Lucida Sans"/>
                <a:cs typeface="Lucida Sans"/>
                <a:sym typeface="Lucida Sans"/>
              </a:rPr>
              <a:t>Part 2: INDICATORS ON The </a:t>
            </a:r>
            <a:r>
              <a:rPr lang="en-PH" sz="4000" u="sng" dirty="0" smtClean="0">
                <a:solidFill>
                  <a:srgbClr val="20124D"/>
                </a:solidFill>
                <a:latin typeface="Lucida Sans"/>
                <a:ea typeface="Lucida Sans"/>
                <a:cs typeface="Lucida Sans"/>
                <a:sym typeface="Lucida Sans"/>
              </a:rPr>
              <a:t>FINANCIAL ADMINISTRATION AND SUSTAINABILITY</a:t>
            </a:r>
            <a:endParaRPr sz="4000" u="sng" dirty="0">
              <a:solidFill>
                <a:srgbClr val="20124D"/>
              </a:solidFill>
              <a:latin typeface="Lucida Sans"/>
              <a:ea typeface="Lucida Sans"/>
              <a:cs typeface="Lucida Sans"/>
              <a:sym typeface="Lucida Sans"/>
            </a:endParaRPr>
          </a:p>
          <a:p>
            <a:pPr marL="0" lvl="0" indent="0" algn="l" rtl="0">
              <a:lnSpc>
                <a:spcPct val="90000"/>
              </a:lnSpc>
              <a:spcBef>
                <a:spcPts val="0"/>
              </a:spcBef>
              <a:spcAft>
                <a:spcPts val="0"/>
              </a:spcAft>
              <a:buClr>
                <a:srgbClr val="002060"/>
              </a:buClr>
              <a:buSzPts val="7200"/>
              <a:buFont typeface="Lucida Sans"/>
              <a:buNone/>
            </a:pPr>
            <a:endParaRPr sz="4000" dirty="0">
              <a:solidFill>
                <a:srgbClr val="20124D"/>
              </a:solidFill>
              <a:latin typeface="Lucida Sans"/>
              <a:ea typeface="Lucida Sans"/>
              <a:cs typeface="Lucida Sans"/>
              <a:sym typeface="Lucida Sans"/>
            </a:endParaRPr>
          </a:p>
        </p:txBody>
      </p:sp>
      <p:sp>
        <p:nvSpPr>
          <p:cNvPr id="3" name="Rectangle 2"/>
          <p:cNvSpPr/>
          <p:nvPr/>
        </p:nvSpPr>
        <p:spPr>
          <a:xfrm>
            <a:off x="1306369" y="4224210"/>
            <a:ext cx="10537287" cy="1754326"/>
          </a:xfrm>
          <a:prstGeom prst="rect">
            <a:avLst/>
          </a:prstGeom>
        </p:spPr>
        <p:txBody>
          <a:bodyPr wrap="square">
            <a:spAutoFit/>
          </a:bodyPr>
          <a:lstStyle/>
          <a:p>
            <a:pPr marL="571500" indent="-571500">
              <a:buFont typeface="Courier New" panose="02070309020205020404" pitchFamily="49" charset="0"/>
              <a:buChar char="o"/>
            </a:pPr>
            <a:r>
              <a:rPr lang="en-US" sz="3600" i="1" u="sng" dirty="0" smtClean="0">
                <a:solidFill>
                  <a:srgbClr val="C00000"/>
                </a:solidFill>
                <a:latin typeface="+mn-lt"/>
              </a:rPr>
              <a:t>outstanding </a:t>
            </a:r>
            <a:r>
              <a:rPr lang="en-US" sz="3600" i="1" u="sng" dirty="0">
                <a:solidFill>
                  <a:srgbClr val="C00000"/>
                </a:solidFill>
                <a:latin typeface="+mn-lt"/>
              </a:rPr>
              <a:t>practice of accountability and transparency</a:t>
            </a:r>
            <a:r>
              <a:rPr lang="en-US" sz="3600" dirty="0">
                <a:solidFill>
                  <a:schemeClr val="tx1"/>
                </a:solidFill>
                <a:latin typeface="+mn-lt"/>
              </a:rPr>
              <a:t> in financial administration by </a:t>
            </a:r>
            <a:r>
              <a:rPr lang="en-US" sz="3600" u="sng" dirty="0">
                <a:solidFill>
                  <a:schemeClr val="tx1"/>
                </a:solidFill>
                <a:latin typeface="+mn-lt"/>
              </a:rPr>
              <a:t>adhering with accounting and auditing standards</a:t>
            </a:r>
            <a:endParaRPr lang="en-PH" sz="3600" u="sng" dirty="0">
              <a:solidFill>
                <a:schemeClr val="tx1"/>
              </a:solidFill>
              <a:latin typeface="+mn-lt"/>
            </a:endParaRPr>
          </a:p>
        </p:txBody>
      </p:sp>
    </p:spTree>
    <p:extLst>
      <p:ext uri="{BB962C8B-B14F-4D97-AF65-F5344CB8AC3E}">
        <p14:creationId xmlns:p14="http://schemas.microsoft.com/office/powerpoint/2010/main" val="1476322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574017" y="320995"/>
            <a:ext cx="11182554" cy="1354500"/>
          </a:xfrm>
          <a:prstGeom prst="rect">
            <a:avLst/>
          </a:prstGeom>
          <a:noFill/>
          <a:ln>
            <a:noFill/>
          </a:ln>
        </p:spPr>
        <p:txBody>
          <a:bodyPr spcFirstLastPara="1" wrap="square" lIns="121900" tIns="60925" rIns="121900" bIns="60925" anchor="t" anchorCtr="0">
            <a:noAutofit/>
          </a:bodyPr>
          <a:lstStyle/>
          <a:p>
            <a:pPr marL="0" marR="0" lvl="0" indent="0" rtl="0">
              <a:lnSpc>
                <a:spcPct val="100000"/>
              </a:lnSpc>
              <a:spcBef>
                <a:spcPts val="0"/>
              </a:spcBef>
              <a:spcAft>
                <a:spcPts val="0"/>
              </a:spcAft>
              <a:buNone/>
            </a:pPr>
            <a:r>
              <a:rPr lang="en-US" sz="4000" b="1" i="0" u="none" strike="noStrike" cap="none" dirty="0">
                <a:solidFill>
                  <a:schemeClr val="bg2"/>
                </a:solidFill>
                <a:sym typeface="Arial"/>
              </a:rPr>
              <a:t>Financial </a:t>
            </a:r>
            <a:r>
              <a:rPr lang="en-US" sz="4000" b="1" i="0" u="none" strike="noStrike" cap="none" dirty="0" smtClean="0">
                <a:solidFill>
                  <a:schemeClr val="bg2"/>
                </a:solidFill>
                <a:sym typeface="Arial"/>
              </a:rPr>
              <a:t>Administration </a:t>
            </a:r>
            <a:r>
              <a:rPr lang="en-US" sz="4000" b="1" i="0" u="none" strike="noStrike" cap="none" dirty="0">
                <a:solidFill>
                  <a:schemeClr val="bg2"/>
                </a:solidFill>
                <a:sym typeface="Arial"/>
              </a:rPr>
              <a:t>and </a:t>
            </a:r>
            <a:r>
              <a:rPr lang="en-US" sz="4000" b="1" i="0" u="none" strike="noStrike" cap="none" dirty="0" smtClean="0">
                <a:solidFill>
                  <a:schemeClr val="bg2"/>
                </a:solidFill>
                <a:sym typeface="Arial"/>
              </a:rPr>
              <a:t>Sustainability: </a:t>
            </a:r>
            <a:r>
              <a:rPr lang="en-US" sz="4000" b="1" dirty="0" smtClean="0">
                <a:solidFill>
                  <a:schemeClr val="bg2"/>
                </a:solidFill>
              </a:rPr>
              <a:t>INDICATORS</a:t>
            </a:r>
            <a:endParaRPr sz="4000" b="1" i="0" u="none" strike="noStrike" cap="none" dirty="0">
              <a:solidFill>
                <a:schemeClr val="bg2"/>
              </a:solidFill>
              <a:sym typeface="Arial"/>
            </a:endParaRPr>
          </a:p>
        </p:txBody>
      </p:sp>
      <p:sp>
        <p:nvSpPr>
          <p:cNvPr id="4" name="Rectangle 3"/>
          <p:cNvSpPr/>
          <p:nvPr/>
        </p:nvSpPr>
        <p:spPr>
          <a:xfrm>
            <a:off x="923822" y="2206508"/>
            <a:ext cx="10722429" cy="3785652"/>
          </a:xfrm>
          <a:prstGeom prst="rect">
            <a:avLst/>
          </a:prstGeom>
        </p:spPr>
        <p:txBody>
          <a:bodyPr wrap="square">
            <a:spAutoFit/>
          </a:bodyPr>
          <a:lstStyle/>
          <a:p>
            <a:pPr marL="457200" indent="-457200">
              <a:buFont typeface="+mj-lt"/>
              <a:buAutoNum type="arabicPeriod"/>
            </a:pPr>
            <a:r>
              <a:rPr lang="en-US" sz="2400" dirty="0">
                <a:solidFill>
                  <a:schemeClr val="tx1"/>
                </a:solidFill>
                <a:latin typeface="+mn-lt"/>
              </a:rPr>
              <a:t>COMPLIANCE WITH THE BARANGAY FULL DISCLOSURE POLICY (</a:t>
            </a:r>
            <a:r>
              <a:rPr lang="en-US" sz="2400" dirty="0" smtClean="0">
                <a:solidFill>
                  <a:schemeClr val="tx1"/>
                </a:solidFill>
                <a:latin typeface="+mn-lt"/>
              </a:rPr>
              <a:t>BFDP)</a:t>
            </a:r>
          </a:p>
          <a:p>
            <a:pPr marL="457200" indent="-457200">
              <a:buFont typeface="+mj-lt"/>
              <a:buAutoNum type="arabicPeriod"/>
            </a:pPr>
            <a:r>
              <a:rPr lang="en-US" sz="2400" dirty="0" smtClean="0">
                <a:solidFill>
                  <a:schemeClr val="tx1"/>
                </a:solidFill>
                <a:latin typeface="+mn-lt"/>
              </a:rPr>
              <a:t>INNOVATIONS </a:t>
            </a:r>
            <a:r>
              <a:rPr lang="en-US" sz="2400" dirty="0">
                <a:solidFill>
                  <a:schemeClr val="tx1"/>
                </a:solidFill>
                <a:latin typeface="+mn-lt"/>
              </a:rPr>
              <a:t>ON REVENUE GENERATION OR EXERCISE OF CORPORATE POWERS </a:t>
            </a:r>
            <a:endParaRPr lang="en-US" sz="2400" dirty="0" smtClean="0">
              <a:solidFill>
                <a:schemeClr val="tx1"/>
              </a:solidFill>
              <a:latin typeface="+mn-lt"/>
            </a:endParaRPr>
          </a:p>
          <a:p>
            <a:pPr marL="457200" indent="-457200">
              <a:buFont typeface="+mj-lt"/>
              <a:buAutoNum type="arabicPeriod"/>
            </a:pPr>
            <a:r>
              <a:rPr lang="en-US" sz="2400" dirty="0" smtClean="0">
                <a:solidFill>
                  <a:schemeClr val="tx1"/>
                </a:solidFill>
                <a:latin typeface="+mn-lt"/>
              </a:rPr>
              <a:t>APPROVAL </a:t>
            </a:r>
            <a:r>
              <a:rPr lang="en-US" sz="2400" dirty="0">
                <a:solidFill>
                  <a:schemeClr val="tx1"/>
                </a:solidFill>
                <a:latin typeface="+mn-lt"/>
              </a:rPr>
              <a:t>OF THE BARANGAY BUDGET ON THE SPECIFIED TIMEFRAME </a:t>
            </a:r>
            <a:endParaRPr lang="en-US" sz="2400" dirty="0" smtClean="0">
              <a:solidFill>
                <a:schemeClr val="tx1"/>
              </a:solidFill>
              <a:latin typeface="+mn-lt"/>
            </a:endParaRPr>
          </a:p>
          <a:p>
            <a:pPr marL="457200" indent="-457200">
              <a:buFont typeface="+mj-lt"/>
              <a:buAutoNum type="arabicPeriod"/>
            </a:pPr>
            <a:r>
              <a:rPr lang="en-US" sz="2400" dirty="0" smtClean="0">
                <a:solidFill>
                  <a:schemeClr val="tx1"/>
                </a:solidFill>
                <a:latin typeface="+mn-lt"/>
              </a:rPr>
              <a:t>ALLOCATION </a:t>
            </a:r>
            <a:r>
              <a:rPr lang="en-US" sz="2400" dirty="0">
                <a:solidFill>
                  <a:schemeClr val="tx1"/>
                </a:solidFill>
                <a:latin typeface="+mn-lt"/>
              </a:rPr>
              <a:t>FOR STATUTORY PROGRAMS AND PROJECTS AS MANDATED BY LAWS AND/OR OTHER ISSUANCES </a:t>
            </a:r>
            <a:r>
              <a:rPr lang="en-US" sz="2400" dirty="0" smtClean="0">
                <a:solidFill>
                  <a:schemeClr val="tx1"/>
                </a:solidFill>
                <a:latin typeface="+mn-lt"/>
              </a:rPr>
              <a:t> </a:t>
            </a:r>
          </a:p>
          <a:p>
            <a:pPr marL="457200" indent="-457200">
              <a:buFont typeface="+mj-lt"/>
              <a:buAutoNum type="arabicPeriod"/>
            </a:pPr>
            <a:r>
              <a:rPr lang="en-US" sz="2400" dirty="0" smtClean="0">
                <a:solidFill>
                  <a:schemeClr val="tx1"/>
                </a:solidFill>
                <a:latin typeface="+mn-lt"/>
              </a:rPr>
              <a:t>POSTING </a:t>
            </a:r>
            <a:r>
              <a:rPr lang="en-US" sz="2400" dirty="0">
                <a:solidFill>
                  <a:schemeClr val="tx1"/>
                </a:solidFill>
                <a:latin typeface="+mn-lt"/>
              </a:rPr>
              <a:t>OF THE BARANGAY CITIZEN’S CHARTER (</a:t>
            </a:r>
            <a:r>
              <a:rPr lang="en-US" sz="2400" dirty="0" err="1">
                <a:solidFill>
                  <a:schemeClr val="tx1"/>
                </a:solidFill>
                <a:latin typeface="+mn-lt"/>
              </a:rPr>
              <a:t>CitCha</a:t>
            </a:r>
            <a:r>
              <a:rPr lang="en-US" sz="2400" dirty="0">
                <a:solidFill>
                  <a:schemeClr val="tx1"/>
                </a:solidFill>
                <a:latin typeface="+mn-lt"/>
              </a:rPr>
              <a:t>) </a:t>
            </a:r>
            <a:endParaRPr lang="en-US" sz="2400" dirty="0" smtClean="0">
              <a:solidFill>
                <a:schemeClr val="tx1"/>
              </a:solidFill>
              <a:latin typeface="+mn-lt"/>
            </a:endParaRPr>
          </a:p>
          <a:p>
            <a:pPr marL="457200" indent="-457200">
              <a:buFont typeface="+mj-lt"/>
              <a:buAutoNum type="arabicPeriod"/>
            </a:pPr>
            <a:r>
              <a:rPr lang="en-US" sz="2400" dirty="0" smtClean="0">
                <a:solidFill>
                  <a:schemeClr val="tx1"/>
                </a:solidFill>
                <a:latin typeface="+mn-lt"/>
              </a:rPr>
              <a:t>RELEASE </a:t>
            </a:r>
            <a:r>
              <a:rPr lang="en-US" sz="2400" dirty="0">
                <a:solidFill>
                  <a:schemeClr val="tx1"/>
                </a:solidFill>
                <a:latin typeface="+mn-lt"/>
              </a:rPr>
              <a:t>OF THE SANGGUNIANG KABATAAN (SK) FUNDS OF THE BARANGAY </a:t>
            </a:r>
            <a:endParaRPr lang="en-US" sz="2400" dirty="0" smtClean="0">
              <a:solidFill>
                <a:schemeClr val="tx1"/>
              </a:solidFill>
              <a:latin typeface="+mn-lt"/>
            </a:endParaRPr>
          </a:p>
          <a:p>
            <a:pPr marL="457200" indent="-457200">
              <a:buFont typeface="+mj-lt"/>
              <a:buAutoNum type="arabicPeriod"/>
            </a:pPr>
            <a:r>
              <a:rPr lang="en-US" sz="2400" dirty="0" smtClean="0">
                <a:solidFill>
                  <a:schemeClr val="tx1"/>
                </a:solidFill>
                <a:latin typeface="+mn-lt"/>
              </a:rPr>
              <a:t>CONDUCT </a:t>
            </a:r>
            <a:r>
              <a:rPr lang="en-US" sz="2400" dirty="0">
                <a:solidFill>
                  <a:schemeClr val="tx1"/>
                </a:solidFill>
                <a:latin typeface="+mn-lt"/>
              </a:rPr>
              <a:t>OF BARANGAY ASSEMBLY </a:t>
            </a:r>
            <a:endParaRPr lang="en-PH" sz="2400" dirty="0">
              <a:solidFill>
                <a:schemeClr val="tx1"/>
              </a:solidFill>
              <a:latin typeface="+mn-lt"/>
            </a:endParaRPr>
          </a:p>
        </p:txBody>
      </p:sp>
    </p:spTree>
    <p:extLst>
      <p:ext uri="{BB962C8B-B14F-4D97-AF65-F5344CB8AC3E}">
        <p14:creationId xmlns:p14="http://schemas.microsoft.com/office/powerpoint/2010/main" val="495573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574017" y="320995"/>
            <a:ext cx="11182554" cy="1354500"/>
          </a:xfrm>
          <a:prstGeom prst="rect">
            <a:avLst/>
          </a:prstGeom>
          <a:noFill/>
          <a:ln>
            <a:noFill/>
          </a:ln>
        </p:spPr>
        <p:txBody>
          <a:bodyPr spcFirstLastPara="1" wrap="square" lIns="121900" tIns="60925" rIns="121900" bIns="60925" anchor="t" anchorCtr="0">
            <a:noAutofit/>
          </a:bodyPr>
          <a:lstStyle/>
          <a:p>
            <a:r>
              <a:rPr lang="en-US" sz="3600" dirty="0" smtClean="0">
                <a:solidFill>
                  <a:schemeClr val="bg2"/>
                </a:solidFill>
              </a:rPr>
              <a:t>Indicator 1: COMPLIANCE </a:t>
            </a:r>
            <a:r>
              <a:rPr lang="en-US" sz="3600" dirty="0">
                <a:solidFill>
                  <a:schemeClr val="bg2"/>
                </a:solidFill>
              </a:rPr>
              <a:t>WITH THE BARANGAY FULL DISCLOSURE POLICY (BFDP)</a:t>
            </a:r>
          </a:p>
        </p:txBody>
      </p:sp>
      <p:graphicFrame>
        <p:nvGraphicFramePr>
          <p:cNvPr id="3" name="Table 2"/>
          <p:cNvGraphicFramePr>
            <a:graphicFrameLocks noGrp="1"/>
          </p:cNvGraphicFramePr>
          <p:nvPr>
            <p:extLst>
              <p:ext uri="{D42A27DB-BD31-4B8C-83A1-F6EECF244321}">
                <p14:modId xmlns:p14="http://schemas.microsoft.com/office/powerpoint/2010/main" val="2280047244"/>
              </p:ext>
            </p:extLst>
          </p:nvPr>
        </p:nvGraphicFramePr>
        <p:xfrm>
          <a:off x="214086" y="1888066"/>
          <a:ext cx="11977913" cy="493776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400" dirty="0" smtClean="0">
                          <a:solidFill>
                            <a:schemeClr val="tx1"/>
                          </a:solidFill>
                        </a:rPr>
                        <a:t>directive to post in an area inside the barangay hall that can be easily viewed by the public and on their website (if available)</a:t>
                      </a:r>
                    </a:p>
                    <a:p>
                      <a:pPr marL="285750" indent="-285750">
                        <a:buFont typeface="Arial" panose="020B0604020202020204" pitchFamily="34" charset="0"/>
                        <a:buChar char="•"/>
                      </a:pPr>
                      <a:endParaRPr lang="en-US" sz="2400" dirty="0" smtClean="0">
                        <a:solidFill>
                          <a:schemeClr val="tx1"/>
                        </a:solidFill>
                      </a:endParaRPr>
                    </a:p>
                    <a:p>
                      <a:r>
                        <a:rPr lang="en-US" sz="2400" dirty="0" smtClean="0">
                          <a:solidFill>
                            <a:schemeClr val="tx1"/>
                          </a:solidFill>
                        </a:rPr>
                        <a:t>Purpose: to demonstrate good financial housekeeping, and to ensure that barangays adhere to the highest ideals and standards of transparency and accountability</a:t>
                      </a:r>
                      <a:endParaRPr lang="en-US" sz="2400" dirty="0" smtClean="0">
                        <a:solidFill>
                          <a:schemeClr val="tx1"/>
                        </a:solidFill>
                      </a:endParaRPr>
                    </a:p>
                  </a:txBody>
                  <a:tcPr/>
                </a:tc>
                <a:tc>
                  <a:txBody>
                    <a:bodyPr/>
                    <a:lstStyle/>
                    <a:p>
                      <a:r>
                        <a:rPr lang="en-US" sz="2400" dirty="0" smtClean="0">
                          <a:solidFill>
                            <a:schemeClr val="tx1"/>
                          </a:solidFill>
                        </a:rPr>
                        <a:t>1.1.1</a:t>
                      </a:r>
                      <a:r>
                        <a:rPr lang="en-US" sz="2400" baseline="0" dirty="0" smtClean="0">
                          <a:solidFill>
                            <a:schemeClr val="tx1"/>
                          </a:solidFill>
                        </a:rPr>
                        <a:t> </a:t>
                      </a:r>
                      <a:r>
                        <a:rPr lang="en-US" sz="2400" dirty="0" smtClean="0">
                          <a:solidFill>
                            <a:schemeClr val="tx1"/>
                          </a:solidFill>
                        </a:rPr>
                        <a:t>Posted the following CY 2023 financial documents in the BFDP board: </a:t>
                      </a:r>
                    </a:p>
                    <a:p>
                      <a:pPr marL="342900" indent="-342900">
                        <a:buAutoNum type="alphaLcParenR"/>
                      </a:pPr>
                      <a:r>
                        <a:rPr lang="en-US" sz="2400" dirty="0" smtClean="0">
                          <a:solidFill>
                            <a:schemeClr val="tx1"/>
                          </a:solidFill>
                        </a:rPr>
                        <a:t>Barangay Financial Report </a:t>
                      </a:r>
                    </a:p>
                    <a:p>
                      <a:pPr marL="342900" indent="-342900">
                        <a:buAutoNum type="alphaLcParenR"/>
                      </a:pPr>
                      <a:r>
                        <a:rPr lang="en-US" sz="2400" dirty="0" smtClean="0">
                          <a:solidFill>
                            <a:schemeClr val="tx1"/>
                          </a:solidFill>
                        </a:rPr>
                        <a:t>Barangay Budget </a:t>
                      </a:r>
                    </a:p>
                    <a:p>
                      <a:pPr marL="342900" indent="-342900">
                        <a:buAutoNum type="alphaLcParenR"/>
                      </a:pPr>
                      <a:r>
                        <a:rPr lang="en-US" sz="2400" dirty="0" smtClean="0">
                          <a:solidFill>
                            <a:schemeClr val="tx1"/>
                          </a:solidFill>
                        </a:rPr>
                        <a:t>Summary of Income and Expenditures </a:t>
                      </a:r>
                    </a:p>
                    <a:p>
                      <a:pPr marL="342900" indent="-342900">
                        <a:buAutoNum type="alphaLcParenR"/>
                      </a:pPr>
                      <a:r>
                        <a:rPr lang="en-US" sz="2400" dirty="0" smtClean="0">
                          <a:solidFill>
                            <a:schemeClr val="tx1"/>
                          </a:solidFill>
                        </a:rPr>
                        <a:t>20% Component of the NTA Utilization </a:t>
                      </a:r>
                    </a:p>
                  </a:txBody>
                  <a:tcPr/>
                </a:tc>
                <a:tc>
                  <a:txBody>
                    <a:bodyPr/>
                    <a:lstStyle/>
                    <a:p>
                      <a:pPr marL="457200" indent="-457200">
                        <a:buAutoNum type="arabicPeriod"/>
                      </a:pPr>
                      <a:r>
                        <a:rPr lang="en-US" sz="2400" dirty="0" smtClean="0">
                          <a:solidFill>
                            <a:schemeClr val="tx1"/>
                          </a:solidFill>
                        </a:rPr>
                        <a:t>Three (3) BFDP Monitoring Form A (DILG Advisory covering the 1 </a:t>
                      </a:r>
                      <a:r>
                        <a:rPr lang="en-US" sz="2400" dirty="0" err="1" smtClean="0">
                          <a:solidFill>
                            <a:schemeClr val="tx1"/>
                          </a:solidFill>
                        </a:rPr>
                        <a:t>st</a:t>
                      </a:r>
                      <a:r>
                        <a:rPr lang="en-US" sz="2400" dirty="0" smtClean="0">
                          <a:solidFill>
                            <a:schemeClr val="tx1"/>
                          </a:solidFill>
                        </a:rPr>
                        <a:t> to 3 </a:t>
                      </a:r>
                      <a:r>
                        <a:rPr lang="en-US" sz="2400" dirty="0" err="1" smtClean="0">
                          <a:solidFill>
                            <a:schemeClr val="tx1"/>
                          </a:solidFill>
                        </a:rPr>
                        <a:t>rd</a:t>
                      </a:r>
                      <a:r>
                        <a:rPr lang="en-US" sz="2400" dirty="0" smtClean="0">
                          <a:solidFill>
                            <a:schemeClr val="tx1"/>
                          </a:solidFill>
                        </a:rPr>
                        <a:t> quarter monitoring data signed by the City Director/C/MLGOO, </a:t>
                      </a:r>
                      <a:r>
                        <a:rPr lang="en-US" sz="2400" dirty="0" err="1" smtClean="0">
                          <a:solidFill>
                            <a:schemeClr val="tx1"/>
                          </a:solidFill>
                        </a:rPr>
                        <a:t>Punong</a:t>
                      </a:r>
                      <a:r>
                        <a:rPr lang="en-US" sz="2400" dirty="0" smtClean="0">
                          <a:solidFill>
                            <a:schemeClr val="tx1"/>
                          </a:solidFill>
                        </a:rPr>
                        <a:t> Barangay and Barangay Secretary; and </a:t>
                      </a:r>
                    </a:p>
                  </a:txBody>
                  <a:tcPr/>
                </a:tc>
              </a:tr>
            </a:tbl>
          </a:graphicData>
        </a:graphic>
      </p:graphicFrame>
    </p:spTree>
    <p:extLst>
      <p:ext uri="{BB962C8B-B14F-4D97-AF65-F5344CB8AC3E}">
        <p14:creationId xmlns:p14="http://schemas.microsoft.com/office/powerpoint/2010/main" val="3800498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574017" y="320995"/>
            <a:ext cx="11182554" cy="1354500"/>
          </a:xfrm>
          <a:prstGeom prst="rect">
            <a:avLst/>
          </a:prstGeom>
          <a:noFill/>
          <a:ln>
            <a:noFill/>
          </a:ln>
        </p:spPr>
        <p:txBody>
          <a:bodyPr spcFirstLastPara="1" wrap="square" lIns="121900" tIns="60925" rIns="121900" bIns="60925" anchor="t" anchorCtr="0">
            <a:noAutofit/>
          </a:bodyPr>
          <a:lstStyle/>
          <a:p>
            <a:r>
              <a:rPr lang="en-US" sz="3600" dirty="0" smtClean="0">
                <a:solidFill>
                  <a:schemeClr val="bg2"/>
                </a:solidFill>
              </a:rPr>
              <a:t>Indicator 1: COMPLIANCE </a:t>
            </a:r>
            <a:r>
              <a:rPr lang="en-US" sz="3600" dirty="0">
                <a:solidFill>
                  <a:schemeClr val="bg2"/>
                </a:solidFill>
              </a:rPr>
              <a:t>WITH THE BARANGAY FULL DISCLOSURE POLICY (BFDP)</a:t>
            </a:r>
          </a:p>
        </p:txBody>
      </p:sp>
      <p:graphicFrame>
        <p:nvGraphicFramePr>
          <p:cNvPr id="3" name="Table 2"/>
          <p:cNvGraphicFramePr>
            <a:graphicFrameLocks noGrp="1"/>
          </p:cNvGraphicFramePr>
          <p:nvPr>
            <p:extLst>
              <p:ext uri="{D42A27DB-BD31-4B8C-83A1-F6EECF244321}">
                <p14:modId xmlns:p14="http://schemas.microsoft.com/office/powerpoint/2010/main" val="1492038275"/>
              </p:ext>
            </p:extLst>
          </p:nvPr>
        </p:nvGraphicFramePr>
        <p:xfrm>
          <a:off x="214086" y="1888066"/>
          <a:ext cx="11977913" cy="457200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smtClean="0">
                          <a:solidFill>
                            <a:schemeClr val="tx1"/>
                          </a:solidFill>
                        </a:rPr>
                        <a:t>(Section 352 of the Local Government Code of 1991 (R.A. 7160), and DILG Memorandum Circular Nos. 2014-811 and 2022-0272)</a:t>
                      </a:r>
                      <a:endParaRPr lang="en-PH" sz="2000" dirty="0" smtClean="0">
                        <a:solidFill>
                          <a:schemeClr val="tx1"/>
                        </a:solidFill>
                      </a:endParaRPr>
                    </a:p>
                    <a:p>
                      <a:pPr marL="0" indent="0">
                        <a:buFont typeface="Arial" panose="020B0604020202020204" pitchFamily="34" charset="0"/>
                        <a:buNone/>
                      </a:pPr>
                      <a:endParaRPr lang="en-US" sz="2400" dirty="0" smtClean="0">
                        <a:solidFill>
                          <a:schemeClr val="tx1"/>
                        </a:solidFill>
                      </a:endParaRPr>
                    </a:p>
                    <a:p>
                      <a:pPr marL="0" indent="0">
                        <a:buFont typeface="Arial" panose="020B0604020202020204" pitchFamily="34" charset="0"/>
                        <a:buNone/>
                      </a:pPr>
                      <a:r>
                        <a:rPr lang="en-US" sz="2400" dirty="0" smtClean="0">
                          <a:solidFill>
                            <a:schemeClr val="tx1"/>
                          </a:solidFill>
                        </a:rPr>
                        <a:t>(The DILG Advisory dated March 25, 2022,</a:t>
                      </a:r>
                      <a:r>
                        <a:rPr lang="en-US" sz="2400" baseline="0" dirty="0" smtClean="0">
                          <a:solidFill>
                            <a:schemeClr val="tx1"/>
                          </a:solidFill>
                        </a:rPr>
                        <a:t> </a:t>
                      </a:r>
                      <a:r>
                        <a:rPr lang="en-US" sz="2400" dirty="0" smtClean="0">
                          <a:solidFill>
                            <a:schemeClr val="tx1"/>
                          </a:solidFill>
                        </a:rPr>
                        <a:t>“Updated Barangay Full Disclosure Policy (BFDP) Forms/Templates”</a:t>
                      </a:r>
                      <a:endParaRPr lang="en-PH" sz="2000" dirty="0">
                        <a:solidFill>
                          <a:schemeClr val="tx1"/>
                        </a:solidFill>
                      </a:endParaRPr>
                    </a:p>
                  </a:txBody>
                  <a:tcPr/>
                </a:tc>
                <a:tc>
                  <a:txBody>
                    <a:bodyPr/>
                    <a:lstStyle/>
                    <a:p>
                      <a:pPr marL="0" indent="0">
                        <a:buNone/>
                      </a:pPr>
                      <a:r>
                        <a:rPr lang="en-US" sz="2400" dirty="0" smtClean="0">
                          <a:solidFill>
                            <a:schemeClr val="tx1"/>
                          </a:solidFill>
                        </a:rPr>
                        <a:t>e) Annual Procurement Plan or Procurement List </a:t>
                      </a:r>
                    </a:p>
                    <a:p>
                      <a:pPr marL="0" indent="0">
                        <a:buNone/>
                      </a:pPr>
                      <a:endParaRPr lang="en-US" sz="2400" dirty="0" smtClean="0">
                        <a:solidFill>
                          <a:schemeClr val="tx1"/>
                        </a:solidFill>
                      </a:endParaRPr>
                    </a:p>
                    <a:p>
                      <a:pPr marL="0" indent="0">
                        <a:buNone/>
                      </a:pPr>
                      <a:r>
                        <a:rPr lang="en-US" sz="2400" dirty="0" smtClean="0">
                          <a:solidFill>
                            <a:schemeClr val="tx1"/>
                          </a:solidFill>
                        </a:rPr>
                        <a:t>f)</a:t>
                      </a:r>
                      <a:r>
                        <a:rPr lang="en-US" sz="2400" baseline="0" dirty="0" smtClean="0">
                          <a:solidFill>
                            <a:schemeClr val="tx1"/>
                          </a:solidFill>
                        </a:rPr>
                        <a:t> </a:t>
                      </a:r>
                      <a:r>
                        <a:rPr lang="en-US" sz="2400" dirty="0" smtClean="0">
                          <a:solidFill>
                            <a:schemeClr val="tx1"/>
                          </a:solidFill>
                        </a:rPr>
                        <a:t>List of Notices of Award (1st - 3rd Quarter of CY 2023)</a:t>
                      </a:r>
                      <a:endParaRPr lang="en-PH" sz="2400" dirty="0" smtClean="0">
                        <a:solidFill>
                          <a:schemeClr val="tx1"/>
                        </a:solidFill>
                      </a:endParaRPr>
                    </a:p>
                    <a:p>
                      <a:endParaRPr lang="en-US" sz="2400" dirty="0" smtClean="0">
                        <a:solidFill>
                          <a:schemeClr val="tx1"/>
                        </a:solidFill>
                      </a:endParaRPr>
                    </a:p>
                    <a:p>
                      <a:r>
                        <a:rPr lang="en-US" sz="2400" dirty="0" smtClean="0">
                          <a:solidFill>
                            <a:schemeClr val="tx1"/>
                          </a:solidFill>
                        </a:rPr>
                        <a:t>g) Itemized Monthly Collections and Disbursements (January to September 2023)</a:t>
                      </a:r>
                      <a:endParaRPr lang="en-PH" sz="2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2.</a:t>
                      </a:r>
                      <a:r>
                        <a:rPr lang="en-US" sz="2400" baseline="0" dirty="0" smtClean="0">
                          <a:solidFill>
                            <a:schemeClr val="tx1"/>
                          </a:solidFill>
                        </a:rPr>
                        <a:t> </a:t>
                      </a:r>
                      <a:r>
                        <a:rPr lang="en-US" sz="2400" dirty="0" smtClean="0">
                          <a:solidFill>
                            <a:schemeClr val="tx1"/>
                          </a:solidFill>
                        </a:rPr>
                        <a:t>Two (2) Photo Documentation of the BFDP board showing the name of the barangay Photo Requirements: One (1) photo with Distant View; and One (1) photo with Close-up View</a:t>
                      </a:r>
                      <a:endParaRPr lang="en-PH" sz="2400" dirty="0" smtClean="0">
                        <a:solidFill>
                          <a:schemeClr val="tx1"/>
                        </a:solidFill>
                      </a:endParaRPr>
                    </a:p>
                    <a:p>
                      <a:pPr marL="0" indent="0">
                        <a:buNone/>
                      </a:pPr>
                      <a:endParaRPr lang="en-PH" sz="2400" dirty="0" smtClean="0">
                        <a:solidFill>
                          <a:schemeClr val="tx1"/>
                        </a:solidFill>
                      </a:endParaRPr>
                    </a:p>
                    <a:p>
                      <a:pPr marL="0" indent="0">
                        <a:buNone/>
                      </a:pPr>
                      <a:r>
                        <a:rPr lang="en-PH" sz="2400" dirty="0" smtClean="0">
                          <a:solidFill>
                            <a:schemeClr val="tx1"/>
                          </a:solidFill>
                        </a:rPr>
                        <a:t>Data</a:t>
                      </a:r>
                      <a:r>
                        <a:rPr lang="en-PH" sz="2400" baseline="0" dirty="0" smtClean="0">
                          <a:solidFill>
                            <a:schemeClr val="tx1"/>
                          </a:solidFill>
                        </a:rPr>
                        <a:t> Source: Barangay Secretary</a:t>
                      </a:r>
                      <a:endParaRPr lang="en-PH" sz="2400" dirty="0">
                        <a:solidFill>
                          <a:schemeClr val="tx1"/>
                        </a:solidFill>
                      </a:endParaRPr>
                    </a:p>
                  </a:txBody>
                  <a:tcPr/>
                </a:tc>
              </a:tr>
            </a:tbl>
          </a:graphicData>
        </a:graphic>
      </p:graphicFrame>
    </p:spTree>
    <p:extLst>
      <p:ext uri="{BB962C8B-B14F-4D97-AF65-F5344CB8AC3E}">
        <p14:creationId xmlns:p14="http://schemas.microsoft.com/office/powerpoint/2010/main" val="2884665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84176"/>
            <a:ext cx="11740896" cy="1508760"/>
          </a:xfrm>
        </p:spPr>
        <p:txBody>
          <a:bodyPr>
            <a:normAutofit/>
          </a:bodyPr>
          <a:lstStyle/>
          <a:p>
            <a:r>
              <a:rPr lang="en-US" sz="6600" dirty="0" smtClean="0"/>
              <a:t>TOPIC Outline:</a:t>
            </a:r>
            <a:endParaRPr lang="en-PH" sz="6600" dirty="0"/>
          </a:p>
        </p:txBody>
      </p:sp>
      <p:sp>
        <p:nvSpPr>
          <p:cNvPr id="5" name="TextBox 4"/>
          <p:cNvSpPr txBox="1"/>
          <p:nvPr/>
        </p:nvSpPr>
        <p:spPr>
          <a:xfrm>
            <a:off x="1077685" y="2412274"/>
            <a:ext cx="10646229" cy="2862322"/>
          </a:xfrm>
          <a:prstGeom prst="rect">
            <a:avLst/>
          </a:prstGeom>
          <a:noFill/>
        </p:spPr>
        <p:txBody>
          <a:bodyPr wrap="square" rtlCol="0">
            <a:spAutoFit/>
          </a:bodyPr>
          <a:lstStyle/>
          <a:p>
            <a:r>
              <a:rPr lang="en-PH" sz="3600" dirty="0" smtClean="0">
                <a:solidFill>
                  <a:schemeClr val="tx1"/>
                </a:solidFill>
              </a:rPr>
              <a:t>Part 1: Seal </a:t>
            </a:r>
            <a:r>
              <a:rPr lang="en-PH" sz="3600" dirty="0" smtClean="0">
                <a:solidFill>
                  <a:schemeClr val="tx1"/>
                </a:solidFill>
              </a:rPr>
              <a:t>of Good Local Governance for </a:t>
            </a:r>
            <a:r>
              <a:rPr lang="en-PH" sz="3600" dirty="0" smtClean="0">
                <a:solidFill>
                  <a:schemeClr val="tx1"/>
                </a:solidFill>
              </a:rPr>
              <a:t>Barangay: Background and Legal Bases</a:t>
            </a:r>
          </a:p>
          <a:p>
            <a:endParaRPr lang="en-PH" sz="3600" dirty="0">
              <a:solidFill>
                <a:schemeClr val="tx1"/>
              </a:solidFill>
            </a:endParaRPr>
          </a:p>
          <a:p>
            <a:r>
              <a:rPr lang="en-PH" sz="3600" dirty="0" smtClean="0">
                <a:solidFill>
                  <a:schemeClr val="tx1"/>
                </a:solidFill>
              </a:rPr>
              <a:t>Part 2: Indicators on </a:t>
            </a:r>
            <a:r>
              <a:rPr lang="en-PH" sz="3600" dirty="0" smtClean="0">
                <a:solidFill>
                  <a:schemeClr val="tx1"/>
                </a:solidFill>
              </a:rPr>
              <a:t>Financial </a:t>
            </a:r>
            <a:r>
              <a:rPr lang="en-PH" sz="3600" dirty="0" smtClean="0">
                <a:solidFill>
                  <a:schemeClr val="tx1"/>
                </a:solidFill>
              </a:rPr>
              <a:t>Administration and Sustainability (technical notes)</a:t>
            </a:r>
          </a:p>
        </p:txBody>
      </p:sp>
    </p:spTree>
    <p:extLst>
      <p:ext uri="{BB962C8B-B14F-4D97-AF65-F5344CB8AC3E}">
        <p14:creationId xmlns:p14="http://schemas.microsoft.com/office/powerpoint/2010/main" val="2608712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574017" y="320995"/>
            <a:ext cx="11182554" cy="1354500"/>
          </a:xfrm>
          <a:prstGeom prst="rect">
            <a:avLst/>
          </a:prstGeom>
          <a:noFill/>
          <a:ln>
            <a:noFill/>
          </a:ln>
        </p:spPr>
        <p:txBody>
          <a:bodyPr spcFirstLastPara="1" wrap="square" lIns="121900" tIns="60925" rIns="121900" bIns="60925" anchor="t" anchorCtr="0">
            <a:noAutofit/>
          </a:bodyPr>
          <a:lstStyle/>
          <a:p>
            <a:r>
              <a:rPr lang="en-US" sz="3600" dirty="0" smtClean="0">
                <a:solidFill>
                  <a:schemeClr val="bg2"/>
                </a:solidFill>
              </a:rPr>
              <a:t>Indicator 1: COMPLIANCE </a:t>
            </a:r>
            <a:r>
              <a:rPr lang="en-US" sz="3600" dirty="0">
                <a:solidFill>
                  <a:schemeClr val="bg2"/>
                </a:solidFill>
              </a:rPr>
              <a:t>WITH THE BARANGAY FULL DISCLOSURE POLICY (BFDP)</a:t>
            </a:r>
          </a:p>
        </p:txBody>
      </p:sp>
      <p:graphicFrame>
        <p:nvGraphicFramePr>
          <p:cNvPr id="3" name="Table 2"/>
          <p:cNvGraphicFramePr>
            <a:graphicFrameLocks noGrp="1"/>
          </p:cNvGraphicFramePr>
          <p:nvPr>
            <p:extLst>
              <p:ext uri="{D42A27DB-BD31-4B8C-83A1-F6EECF244321}">
                <p14:modId xmlns:p14="http://schemas.microsoft.com/office/powerpoint/2010/main" val="3030162005"/>
              </p:ext>
            </p:extLst>
          </p:nvPr>
        </p:nvGraphicFramePr>
        <p:xfrm>
          <a:off x="214086" y="1888066"/>
          <a:ext cx="11977913" cy="384048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400" dirty="0" smtClean="0">
                          <a:solidFill>
                            <a:schemeClr val="tx1"/>
                          </a:solidFill>
                        </a:rPr>
                        <a:t>Per DBM-DOF-DILG JMC No. 2018-13 , the Barangay Treasurer shall prepare the Barangay Financial Report (BFR) containing the information on the Statement of Receipt and Expenditures (SRE) using the prescribed form. </a:t>
                      </a:r>
                      <a:endParaRPr lang="en-PH" sz="2000" dirty="0">
                        <a:solidFill>
                          <a:schemeClr val="tx1"/>
                        </a:solidFill>
                      </a:endParaRPr>
                    </a:p>
                  </a:txBody>
                  <a:tcPr/>
                </a:tc>
                <a:tc>
                  <a:txBody>
                    <a:bodyPr/>
                    <a:lstStyle/>
                    <a:p>
                      <a:r>
                        <a:rPr lang="en-US" sz="2400" dirty="0" smtClean="0">
                          <a:solidFill>
                            <a:schemeClr val="tx1"/>
                          </a:solidFill>
                        </a:rPr>
                        <a:t>1.1.2. Accomplished and signed BFR with received stamp from the Office of the C/M Accountant</a:t>
                      </a:r>
                      <a:endParaRPr lang="en-PH" sz="2400" dirty="0">
                        <a:solidFill>
                          <a:schemeClr val="tx1"/>
                        </a:solidFill>
                      </a:endParaRPr>
                    </a:p>
                  </a:txBody>
                  <a:tcPr/>
                </a:tc>
                <a:tc>
                  <a:txBody>
                    <a:bodyPr/>
                    <a:lstStyle/>
                    <a:p>
                      <a:pPr marL="457200" indent="-457200">
                        <a:buAutoNum type="arabicPeriod"/>
                      </a:pPr>
                      <a:r>
                        <a:rPr lang="en-US" sz="2400" dirty="0" smtClean="0">
                          <a:solidFill>
                            <a:schemeClr val="tx1"/>
                          </a:solidFill>
                        </a:rPr>
                        <a:t>Annex B of DBM-DOF-DILG JMC No. 2018-1</a:t>
                      </a:r>
                    </a:p>
                    <a:p>
                      <a:pPr marL="457200" indent="-457200">
                        <a:buAutoNum type="arabicPeriod"/>
                      </a:pPr>
                      <a:endParaRPr lang="en-US" sz="2400" dirty="0" smtClean="0">
                        <a:solidFill>
                          <a:schemeClr val="tx1"/>
                        </a:solidFill>
                      </a:endParaRPr>
                    </a:p>
                    <a:p>
                      <a:pPr marL="0" indent="0">
                        <a:buNone/>
                      </a:pPr>
                      <a:r>
                        <a:rPr lang="en-US" sz="2400" dirty="0" smtClean="0">
                          <a:solidFill>
                            <a:schemeClr val="tx1"/>
                          </a:solidFill>
                        </a:rPr>
                        <a:t>Data Source: Barangay Treasurer</a:t>
                      </a:r>
                      <a:endParaRPr lang="en-PH" sz="2400" dirty="0">
                        <a:solidFill>
                          <a:schemeClr val="tx1"/>
                        </a:solidFill>
                      </a:endParaRPr>
                    </a:p>
                  </a:txBody>
                  <a:tcPr/>
                </a:tc>
              </a:tr>
            </a:tbl>
          </a:graphicData>
        </a:graphic>
      </p:graphicFrame>
    </p:spTree>
    <p:extLst>
      <p:ext uri="{BB962C8B-B14F-4D97-AF65-F5344CB8AC3E}">
        <p14:creationId xmlns:p14="http://schemas.microsoft.com/office/powerpoint/2010/main" val="923663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3200" dirty="0" smtClean="0">
                <a:solidFill>
                  <a:schemeClr val="bg2"/>
                </a:solidFill>
              </a:rPr>
              <a:t>Indicator 2: INNOVATIONS ON REVENUE GENERATION OR EXERCISE OF CORPORATE POWERS</a:t>
            </a:r>
            <a:endParaRPr lang="en-US" sz="32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3545361"/>
              </p:ext>
            </p:extLst>
          </p:nvPr>
        </p:nvGraphicFramePr>
        <p:xfrm>
          <a:off x="214086" y="1975154"/>
          <a:ext cx="11977913" cy="457200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400" dirty="0" smtClean="0">
                          <a:solidFill>
                            <a:schemeClr val="tx1"/>
                          </a:solidFill>
                        </a:rPr>
                        <a:t>Based on Section 152 of the Local Government Code (LGC) of 1991, Barangays may levy taxes, fees, and charges, as provided in the Code, which shall exclusively accrue to them. </a:t>
                      </a:r>
                      <a:endParaRPr lang="en-PH" sz="2000" dirty="0">
                        <a:solidFill>
                          <a:schemeClr val="tx1"/>
                        </a:solidFill>
                      </a:endParaRPr>
                    </a:p>
                  </a:txBody>
                  <a:tcPr/>
                </a:tc>
                <a:tc>
                  <a:txBody>
                    <a:bodyPr/>
                    <a:lstStyle/>
                    <a:p>
                      <a:r>
                        <a:rPr lang="en-US" sz="2400" dirty="0" smtClean="0">
                          <a:solidFill>
                            <a:schemeClr val="tx1"/>
                          </a:solidFill>
                        </a:rPr>
                        <a:t>1.2.1 Increase in local resources in </a:t>
                      </a:r>
                      <a:r>
                        <a:rPr lang="en-US" sz="2400" dirty="0" smtClean="0">
                          <a:solidFill>
                            <a:srgbClr val="FF0000"/>
                          </a:solidFill>
                        </a:rPr>
                        <a:t>CY 2023</a:t>
                      </a:r>
                      <a:endParaRPr lang="en-PH" sz="2400" dirty="0">
                        <a:solidFill>
                          <a:srgbClr val="FF0000"/>
                        </a:solidFill>
                      </a:endParaRPr>
                    </a:p>
                  </a:txBody>
                  <a:tcPr/>
                </a:tc>
                <a:tc>
                  <a:txBody>
                    <a:bodyPr/>
                    <a:lstStyle/>
                    <a:p>
                      <a:pPr marL="457200" indent="-457200">
                        <a:buAutoNum type="arabicPeriod"/>
                      </a:pPr>
                      <a:r>
                        <a:rPr lang="en-US" sz="2400" dirty="0" smtClean="0">
                          <a:solidFill>
                            <a:schemeClr val="tx1"/>
                          </a:solidFill>
                        </a:rPr>
                        <a:t>SRE for 2022 and 2023, signed by Barangay Treasurer and </a:t>
                      </a:r>
                      <a:r>
                        <a:rPr lang="en-US" sz="2400" dirty="0" err="1" smtClean="0">
                          <a:solidFill>
                            <a:schemeClr val="tx1"/>
                          </a:solidFill>
                        </a:rPr>
                        <a:t>Punong</a:t>
                      </a:r>
                      <a:r>
                        <a:rPr lang="en-US" sz="2400" dirty="0" smtClean="0">
                          <a:solidFill>
                            <a:schemeClr val="tx1"/>
                          </a:solidFill>
                        </a:rPr>
                        <a:t> Barangay; and </a:t>
                      </a:r>
                    </a:p>
                    <a:p>
                      <a:pPr marL="457200" indent="-457200">
                        <a:buAutoNum type="arabicPeriod"/>
                      </a:pPr>
                      <a:r>
                        <a:rPr lang="en-US" sz="2400" dirty="0" smtClean="0">
                          <a:solidFill>
                            <a:schemeClr val="tx1"/>
                          </a:solidFill>
                        </a:rPr>
                        <a:t>Certification on Increase in Local Resources signed by the City/Municipal Treasurer/ Budget Officer</a:t>
                      </a:r>
                    </a:p>
                    <a:p>
                      <a:pPr marL="0" indent="0">
                        <a:buNone/>
                      </a:pPr>
                      <a:endParaRPr lang="en-US" sz="2400" dirty="0" smtClean="0">
                        <a:solidFill>
                          <a:schemeClr val="tx1"/>
                        </a:solidFill>
                      </a:endParaRPr>
                    </a:p>
                    <a:p>
                      <a:pPr marL="0" indent="0">
                        <a:buNone/>
                      </a:pPr>
                      <a:r>
                        <a:rPr lang="en-US" sz="2400" dirty="0" smtClean="0">
                          <a:solidFill>
                            <a:schemeClr val="tx1"/>
                          </a:solidFill>
                        </a:rPr>
                        <a:t>Data Source: Barangay Treasurer</a:t>
                      </a:r>
                      <a:endParaRPr lang="en-PH" sz="2400" dirty="0">
                        <a:solidFill>
                          <a:schemeClr val="tx1"/>
                        </a:solidFill>
                      </a:endParaRPr>
                    </a:p>
                  </a:txBody>
                  <a:tcPr/>
                </a:tc>
              </a:tr>
            </a:tbl>
          </a:graphicData>
        </a:graphic>
      </p:graphicFrame>
    </p:spTree>
    <p:extLst>
      <p:ext uri="{BB962C8B-B14F-4D97-AF65-F5344CB8AC3E}">
        <p14:creationId xmlns:p14="http://schemas.microsoft.com/office/powerpoint/2010/main" val="1630462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3200" dirty="0" smtClean="0">
                <a:solidFill>
                  <a:schemeClr val="bg2"/>
                </a:solidFill>
              </a:rPr>
              <a:t>Indicator 3: APPROVAL OF THE BARANGAY BUDGET ON THE SPECIFIED TIMEFRAME</a:t>
            </a:r>
            <a:endParaRPr lang="en-US" sz="32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30971172"/>
              </p:ext>
            </p:extLst>
          </p:nvPr>
        </p:nvGraphicFramePr>
        <p:xfrm>
          <a:off x="214086" y="1931610"/>
          <a:ext cx="11977913" cy="493776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400" dirty="0" smtClean="0">
                          <a:solidFill>
                            <a:schemeClr val="tx1"/>
                          </a:solidFill>
                        </a:rPr>
                        <a:t>Budget authorization is the process of adopting and enacting the annual Barangay Budget into an Appropriation Ordinance pursuant to Section 391(a)(3) of the LGC , which provides that “the </a:t>
                      </a:r>
                      <a:r>
                        <a:rPr lang="en-US" sz="2400" dirty="0" err="1" smtClean="0">
                          <a:solidFill>
                            <a:schemeClr val="tx1"/>
                          </a:solidFill>
                        </a:rPr>
                        <a:t>Sangguniang</a:t>
                      </a:r>
                      <a:r>
                        <a:rPr lang="en-US" sz="2400" dirty="0" smtClean="0">
                          <a:solidFill>
                            <a:schemeClr val="tx1"/>
                          </a:solidFill>
                        </a:rPr>
                        <a:t> Barangay shall enact annual and supplemental budgets in accordance with the provisions of this Code”. </a:t>
                      </a:r>
                      <a:endParaRPr lang="en-PH" sz="2000" dirty="0">
                        <a:solidFill>
                          <a:schemeClr val="tx1"/>
                        </a:solidFill>
                      </a:endParaRPr>
                    </a:p>
                  </a:txBody>
                  <a:tcPr/>
                </a:tc>
                <a:tc>
                  <a:txBody>
                    <a:bodyPr/>
                    <a:lstStyle/>
                    <a:p>
                      <a:r>
                        <a:rPr lang="en-US" sz="2400" dirty="0" smtClean="0">
                          <a:solidFill>
                            <a:schemeClr val="tx1"/>
                          </a:solidFill>
                        </a:rPr>
                        <a:t>1.3.1 Presence of a Barangay Appropriation Ordinance approved on or before December 31, 2022 Consideration: Approval until March 31, 2023. </a:t>
                      </a:r>
                      <a:endParaRPr lang="en-PH" sz="2400" dirty="0">
                        <a:solidFill>
                          <a:schemeClr val="tx1"/>
                        </a:solidFill>
                      </a:endParaRPr>
                    </a:p>
                  </a:txBody>
                  <a:tcPr/>
                </a:tc>
                <a:tc>
                  <a:txBody>
                    <a:bodyPr/>
                    <a:lstStyle/>
                    <a:p>
                      <a:r>
                        <a:rPr lang="en-US" sz="2400" dirty="0" smtClean="0">
                          <a:solidFill>
                            <a:schemeClr val="tx1"/>
                          </a:solidFill>
                        </a:rPr>
                        <a:t>Approved Barangay Appropriation Ordinance signed by the </a:t>
                      </a:r>
                      <a:r>
                        <a:rPr lang="en-US" sz="2400" dirty="0" err="1" smtClean="0">
                          <a:solidFill>
                            <a:schemeClr val="tx1"/>
                          </a:solidFill>
                        </a:rPr>
                        <a:t>Sangguniang</a:t>
                      </a:r>
                      <a:r>
                        <a:rPr lang="en-US" sz="2400" dirty="0" smtClean="0">
                          <a:solidFill>
                            <a:schemeClr val="tx1"/>
                          </a:solidFill>
                        </a:rPr>
                        <a:t> Barangay Members (SBMs), SK Chairperson, Barangay</a:t>
                      </a:r>
                      <a:r>
                        <a:rPr lang="en-US" sz="2400" baseline="0" dirty="0" smtClean="0">
                          <a:solidFill>
                            <a:schemeClr val="tx1"/>
                          </a:solidFill>
                        </a:rPr>
                        <a:t> Secretary, and </a:t>
                      </a:r>
                      <a:r>
                        <a:rPr lang="en-US" sz="2400" baseline="0" dirty="0" err="1" smtClean="0">
                          <a:solidFill>
                            <a:schemeClr val="tx1"/>
                          </a:solidFill>
                        </a:rPr>
                        <a:t>Punong</a:t>
                      </a:r>
                      <a:r>
                        <a:rPr lang="en-US" sz="2400" baseline="0" dirty="0" smtClean="0">
                          <a:solidFill>
                            <a:schemeClr val="tx1"/>
                          </a:solidFill>
                        </a:rPr>
                        <a:t> Barangay</a:t>
                      </a:r>
                      <a:endParaRPr lang="en-PH" sz="2400" dirty="0" smtClean="0">
                        <a:solidFill>
                          <a:schemeClr val="tx1"/>
                        </a:solidFill>
                      </a:endParaRPr>
                    </a:p>
                    <a:p>
                      <a:pPr marL="0" indent="0">
                        <a:buNone/>
                      </a:pPr>
                      <a:endParaRPr lang="en-US" sz="2400" dirty="0" smtClean="0">
                        <a:solidFill>
                          <a:schemeClr val="tx1"/>
                        </a:solidFill>
                      </a:endParaRPr>
                    </a:p>
                    <a:p>
                      <a:pPr marL="0" indent="0">
                        <a:buNone/>
                      </a:pPr>
                      <a:r>
                        <a:rPr lang="en-US" sz="2400" dirty="0" smtClean="0">
                          <a:solidFill>
                            <a:schemeClr val="tx1"/>
                          </a:solidFill>
                        </a:rPr>
                        <a:t>Data Source: Barangay Secretary</a:t>
                      </a:r>
                      <a:endParaRPr lang="en-PH" sz="2400" dirty="0">
                        <a:solidFill>
                          <a:schemeClr val="tx1"/>
                        </a:solidFill>
                      </a:endParaRPr>
                    </a:p>
                  </a:txBody>
                  <a:tcPr/>
                </a:tc>
              </a:tr>
            </a:tbl>
          </a:graphicData>
        </a:graphic>
      </p:graphicFrame>
    </p:spTree>
    <p:extLst>
      <p:ext uri="{BB962C8B-B14F-4D97-AF65-F5344CB8AC3E}">
        <p14:creationId xmlns:p14="http://schemas.microsoft.com/office/powerpoint/2010/main" val="3390022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4: ALLOCATION FOR STATUTORY PROGRAMS AND PROJECTS AS MANDATED BY LAWS AND/OR OTHER ISSUANCES</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20828341"/>
              </p:ext>
            </p:extLst>
          </p:nvPr>
        </p:nvGraphicFramePr>
        <p:xfrm>
          <a:off x="214086" y="1931610"/>
          <a:ext cx="11977913" cy="457200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400" dirty="0" smtClean="0">
                          <a:solidFill>
                            <a:schemeClr val="tx1"/>
                          </a:solidFill>
                        </a:rPr>
                        <a:t>DBM-LBM No. 854 defines allocations for statutory programs and projects (as the budgeted resources designated for initiatives mandated by legislation or other official pronouncements. </a:t>
                      </a:r>
                    </a:p>
                  </a:txBody>
                  <a:tcPr/>
                </a:tc>
                <a:tc>
                  <a:txBody>
                    <a:bodyPr/>
                    <a:lstStyle/>
                    <a:p>
                      <a:r>
                        <a:rPr lang="en-US" sz="2400" dirty="0" smtClean="0">
                          <a:solidFill>
                            <a:schemeClr val="tx1"/>
                          </a:solidFill>
                        </a:rPr>
                        <a:t>1.4.1 With allocated funds for the following statutory programs and projects: </a:t>
                      </a:r>
                    </a:p>
                    <a:p>
                      <a:pPr marL="457200" indent="-457200">
                        <a:buAutoNum type="alphaLcParenR"/>
                      </a:pPr>
                      <a:r>
                        <a:rPr lang="en-US" sz="2400" dirty="0" smtClean="0">
                          <a:solidFill>
                            <a:schemeClr val="tx1"/>
                          </a:solidFill>
                        </a:rPr>
                        <a:t>At least 20% of the NTA is allocated for development programs;</a:t>
                      </a:r>
                    </a:p>
                    <a:p>
                      <a:pPr marL="457200" indent="-457200">
                        <a:buAutoNum type="alphaLcParenR"/>
                      </a:pPr>
                      <a:r>
                        <a:rPr lang="en-US" sz="2400" dirty="0" smtClean="0">
                          <a:solidFill>
                            <a:schemeClr val="tx1"/>
                          </a:solidFill>
                        </a:rPr>
                        <a:t>Not less than five percent (5%) shall be set aside as the Local Disaster Risk Reduction and Management Fund; </a:t>
                      </a:r>
                    </a:p>
                  </a:txBody>
                  <a:tcPr/>
                </a:tc>
                <a:tc>
                  <a:txBody>
                    <a:bodyPr/>
                    <a:lstStyle/>
                    <a:p>
                      <a:pPr marL="457200" indent="-457200">
                        <a:buAutoNum type="arabicPeriod"/>
                      </a:pPr>
                      <a:r>
                        <a:rPr lang="en-US" sz="2400" dirty="0" smtClean="0">
                          <a:solidFill>
                            <a:schemeClr val="tx1"/>
                          </a:solidFill>
                        </a:rPr>
                        <a:t>Approved Barangay Appropriation Ordinance; </a:t>
                      </a:r>
                    </a:p>
                    <a:p>
                      <a:pPr marL="457200" indent="-457200">
                        <a:buAutoNum type="arabicPeriod"/>
                      </a:pPr>
                      <a:r>
                        <a:rPr lang="en-US" sz="2400" dirty="0" smtClean="0">
                          <a:solidFill>
                            <a:schemeClr val="tx1"/>
                          </a:solidFill>
                        </a:rPr>
                        <a:t>Annual Investment Program signed by Barangay Treasurer, Barangay Secretary, and </a:t>
                      </a:r>
                      <a:r>
                        <a:rPr lang="en-US" sz="2400" dirty="0" err="1" smtClean="0">
                          <a:solidFill>
                            <a:schemeClr val="tx1"/>
                          </a:solidFill>
                        </a:rPr>
                        <a:t>Punong</a:t>
                      </a:r>
                      <a:r>
                        <a:rPr lang="en-US" sz="2400" dirty="0" smtClean="0">
                          <a:solidFill>
                            <a:schemeClr val="tx1"/>
                          </a:solidFill>
                        </a:rPr>
                        <a:t> Barangay; and </a:t>
                      </a:r>
                    </a:p>
                  </a:txBody>
                  <a:tcPr/>
                </a:tc>
              </a:tr>
            </a:tbl>
          </a:graphicData>
        </a:graphic>
      </p:graphicFrame>
    </p:spTree>
    <p:extLst>
      <p:ext uri="{BB962C8B-B14F-4D97-AF65-F5344CB8AC3E}">
        <p14:creationId xmlns:p14="http://schemas.microsoft.com/office/powerpoint/2010/main" val="475761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4: ALLOCATION FOR STATUTORY PROGRAMS AND PROJECTS AS MANDATED BY LAWS AND/OR OTHER ISSUANCES</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84865397"/>
              </p:ext>
            </p:extLst>
          </p:nvPr>
        </p:nvGraphicFramePr>
        <p:xfrm>
          <a:off x="214086" y="1931610"/>
          <a:ext cx="11977913" cy="493776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400" dirty="0" smtClean="0">
                          <a:solidFill>
                            <a:schemeClr val="tx1"/>
                          </a:solidFill>
                        </a:rPr>
                        <a:t>Moreover, it emphasizes that priority allocation for the National Tax Allotment (NTA) and other local resources must be directed towards fulfilling the obligations outlined in Section 17(b) of the LGC. These obligations encompass providing essential services and facilities to the local community. </a:t>
                      </a:r>
                      <a:endParaRPr lang="en-PH" sz="2000" dirty="0">
                        <a:solidFill>
                          <a:schemeClr val="tx1"/>
                        </a:solidFill>
                      </a:endParaRPr>
                    </a:p>
                  </a:txBody>
                  <a:tcPr/>
                </a:tc>
                <a:tc>
                  <a:txBody>
                    <a:bodyPr/>
                    <a:lstStyle/>
                    <a:p>
                      <a:r>
                        <a:rPr lang="en-US" sz="2400" dirty="0" smtClean="0">
                          <a:solidFill>
                            <a:schemeClr val="tx1"/>
                          </a:solidFill>
                        </a:rPr>
                        <a:t>c) Gender and Development; </a:t>
                      </a:r>
                    </a:p>
                    <a:p>
                      <a:r>
                        <a:rPr lang="en-US" sz="2400" dirty="0" smtClean="0">
                          <a:solidFill>
                            <a:schemeClr val="tx1"/>
                          </a:solidFill>
                        </a:rPr>
                        <a:t>d) Senior Citizens and Persons with Disabilities; </a:t>
                      </a:r>
                    </a:p>
                    <a:p>
                      <a:r>
                        <a:rPr lang="en-US" sz="2400" dirty="0" smtClean="0">
                          <a:solidFill>
                            <a:schemeClr val="tx1"/>
                          </a:solidFill>
                        </a:rPr>
                        <a:t>e) Implementation of the programs of the Local Councils for the Protection of Children; and</a:t>
                      </a:r>
                    </a:p>
                    <a:p>
                      <a:r>
                        <a:rPr lang="en-US" sz="2400" dirty="0" smtClean="0">
                          <a:solidFill>
                            <a:schemeClr val="tx1"/>
                          </a:solidFill>
                        </a:rPr>
                        <a:t>f)</a:t>
                      </a:r>
                      <a:r>
                        <a:rPr lang="en-US" sz="2400" baseline="0" dirty="0" smtClean="0">
                          <a:solidFill>
                            <a:schemeClr val="tx1"/>
                          </a:solidFill>
                        </a:rPr>
                        <a:t> </a:t>
                      </a:r>
                      <a:r>
                        <a:rPr lang="en-PH" sz="2400" dirty="0" smtClean="0">
                          <a:solidFill>
                            <a:schemeClr val="tx1"/>
                          </a:solidFill>
                        </a:rPr>
                        <a:t>Ten percent (10%) for the </a:t>
                      </a:r>
                      <a:r>
                        <a:rPr lang="en-PH" sz="2400" dirty="0" err="1" smtClean="0">
                          <a:solidFill>
                            <a:schemeClr val="tx1"/>
                          </a:solidFill>
                        </a:rPr>
                        <a:t>Sangguniang</a:t>
                      </a:r>
                      <a:r>
                        <a:rPr lang="en-PH" sz="2400" dirty="0" smtClean="0">
                          <a:solidFill>
                            <a:schemeClr val="tx1"/>
                          </a:solidFill>
                        </a:rPr>
                        <a:t> </a:t>
                      </a:r>
                      <a:r>
                        <a:rPr lang="en-PH" sz="2400" dirty="0" err="1" smtClean="0">
                          <a:solidFill>
                            <a:schemeClr val="tx1"/>
                          </a:solidFill>
                        </a:rPr>
                        <a:t>Kabataan</a:t>
                      </a:r>
                      <a:endParaRPr lang="en-PH" sz="2400" dirty="0">
                        <a:solidFill>
                          <a:schemeClr val="tx1"/>
                        </a:solidFill>
                      </a:endParaRPr>
                    </a:p>
                  </a:txBody>
                  <a:tcPr/>
                </a:tc>
                <a:tc>
                  <a:txBody>
                    <a:bodyPr/>
                    <a:lstStyle/>
                    <a:p>
                      <a:pPr marL="0" indent="0">
                        <a:buNone/>
                      </a:pPr>
                      <a:r>
                        <a:rPr lang="en-US" sz="2400" dirty="0" smtClean="0">
                          <a:solidFill>
                            <a:schemeClr val="tx1"/>
                          </a:solidFill>
                        </a:rPr>
                        <a:t>3. Certification for the Allocation for Statutory Programs and Projects signed by the City/Municipal Budget Officer </a:t>
                      </a:r>
                      <a:endParaRPr lang="en-PH" sz="2400" dirty="0">
                        <a:solidFill>
                          <a:schemeClr val="tx1"/>
                        </a:solidFill>
                      </a:endParaRPr>
                    </a:p>
                  </a:txBody>
                  <a:tcPr/>
                </a:tc>
              </a:tr>
            </a:tbl>
          </a:graphicData>
        </a:graphic>
      </p:graphicFrame>
    </p:spTree>
    <p:extLst>
      <p:ext uri="{BB962C8B-B14F-4D97-AF65-F5344CB8AC3E}">
        <p14:creationId xmlns:p14="http://schemas.microsoft.com/office/powerpoint/2010/main" val="2811497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5: POSTING OF THE BARANGAY CITIZEN’S CHARTER (</a:t>
            </a:r>
            <a:r>
              <a:rPr lang="en-US" sz="2800" dirty="0" err="1" smtClean="0">
                <a:solidFill>
                  <a:schemeClr val="bg2"/>
                </a:solidFill>
              </a:rPr>
              <a:t>CitCha</a:t>
            </a:r>
            <a:r>
              <a:rPr lang="en-US" sz="2800" dirty="0" smtClean="0">
                <a:solidFill>
                  <a:schemeClr val="bg2"/>
                </a:solidFill>
              </a:rPr>
              <a:t>)</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72221973"/>
              </p:ext>
            </p:extLst>
          </p:nvPr>
        </p:nvGraphicFramePr>
        <p:xfrm>
          <a:off x="214086" y="1931610"/>
          <a:ext cx="11977913" cy="493776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400" dirty="0" smtClean="0">
                          <a:solidFill>
                            <a:schemeClr val="tx1"/>
                          </a:solidFill>
                        </a:rPr>
                        <a:t>Pursuant to Section 6 of Republic Act (RA) No. 94855 as amended by RA No. 110326 , all government agencies, including departments, … and local government units (LGUs) shall set up their respective most current and updated service standards to be known as the Citizen’s Charter. </a:t>
                      </a:r>
                      <a:endParaRPr lang="en-PH" sz="2000" dirty="0">
                        <a:solidFill>
                          <a:schemeClr val="tx1"/>
                        </a:solidFill>
                      </a:endParaRPr>
                    </a:p>
                  </a:txBody>
                  <a:tcPr/>
                </a:tc>
                <a:tc>
                  <a:txBody>
                    <a:bodyPr/>
                    <a:lstStyle/>
                    <a:p>
                      <a:r>
                        <a:rPr lang="en-US" sz="2400" dirty="0" smtClean="0">
                          <a:solidFill>
                            <a:schemeClr val="tx1"/>
                          </a:solidFill>
                        </a:rPr>
                        <a:t>1.5.1 Barangay Citizens’ Charter posted at a conspicuous place (e.g. barangay hall, market, transport terminal, or multi-purpose hall)</a:t>
                      </a:r>
                    </a:p>
                    <a:p>
                      <a:endParaRPr lang="en-US" sz="2400" dirty="0" smtClean="0">
                        <a:solidFill>
                          <a:schemeClr val="tx1"/>
                        </a:solidFill>
                      </a:endParaRPr>
                    </a:p>
                  </a:txBody>
                  <a:tcPr/>
                </a:tc>
                <a:tc>
                  <a:txBody>
                    <a:bodyPr/>
                    <a:lstStyle/>
                    <a:p>
                      <a:pPr marL="0" indent="0">
                        <a:buNone/>
                      </a:pPr>
                      <a:r>
                        <a:rPr lang="en-US" sz="2400" dirty="0" smtClean="0">
                          <a:solidFill>
                            <a:schemeClr val="tx1"/>
                          </a:solidFill>
                        </a:rPr>
                        <a:t>Two (2) Photo documentation of the Barangay </a:t>
                      </a:r>
                      <a:r>
                        <a:rPr lang="en-US" sz="2400" dirty="0" err="1" smtClean="0">
                          <a:solidFill>
                            <a:schemeClr val="tx1"/>
                          </a:solidFill>
                        </a:rPr>
                        <a:t>CitCha</a:t>
                      </a:r>
                      <a:r>
                        <a:rPr lang="en-US" sz="2400" dirty="0" smtClean="0">
                          <a:solidFill>
                            <a:schemeClr val="tx1"/>
                          </a:solidFill>
                        </a:rPr>
                        <a:t> (name of the barangay should be visible) </a:t>
                      </a:r>
                    </a:p>
                    <a:p>
                      <a:pPr marL="0" indent="0">
                        <a:buNone/>
                      </a:pPr>
                      <a:endParaRPr lang="en-US" sz="2400" dirty="0" smtClean="0">
                        <a:solidFill>
                          <a:schemeClr val="tx1"/>
                        </a:solidFill>
                      </a:endParaRPr>
                    </a:p>
                    <a:p>
                      <a:pPr marL="0" indent="0">
                        <a:buNone/>
                      </a:pPr>
                      <a:r>
                        <a:rPr lang="en-US" sz="2400" dirty="0" smtClean="0">
                          <a:solidFill>
                            <a:schemeClr val="tx1"/>
                          </a:solidFill>
                        </a:rPr>
                        <a:t>Photo Requirements: One (1) photo with Distant View; and One (1) photo with Close-up View</a:t>
                      </a:r>
                    </a:p>
                    <a:p>
                      <a:pPr marL="0" indent="0">
                        <a:buNone/>
                      </a:pPr>
                      <a:endParaRPr lang="en-US" sz="2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Data Source:  Barangay Secretary</a:t>
                      </a:r>
                      <a:endParaRPr lang="en-PH" sz="2400" dirty="0" smtClean="0">
                        <a:solidFill>
                          <a:schemeClr val="tx1"/>
                        </a:solidFill>
                      </a:endParaRPr>
                    </a:p>
                  </a:txBody>
                  <a:tcPr/>
                </a:tc>
              </a:tr>
            </a:tbl>
          </a:graphicData>
        </a:graphic>
      </p:graphicFrame>
    </p:spTree>
    <p:extLst>
      <p:ext uri="{BB962C8B-B14F-4D97-AF65-F5344CB8AC3E}">
        <p14:creationId xmlns:p14="http://schemas.microsoft.com/office/powerpoint/2010/main" val="1503130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6: RELEASE OF THE SK FUNDS OF THE BARANGAY</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89426285"/>
              </p:ext>
            </p:extLst>
          </p:nvPr>
        </p:nvGraphicFramePr>
        <p:xfrm>
          <a:off x="214086" y="1931610"/>
          <a:ext cx="11977913" cy="420624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000" dirty="0" smtClean="0">
                          <a:solidFill>
                            <a:schemeClr val="tx1"/>
                          </a:solidFill>
                        </a:rPr>
                        <a:t>“All the income of the barangay derived from whatever source shall accrue to its general fund and shall, at the option of the barangay concerned, be kept as a trust fund in the custody of the city or municipal treasurer or be deposited in a bank, preferably government-owned, situated in or nearest to its area of jurisdiction” (</a:t>
                      </a:r>
                      <a:r>
                        <a:rPr lang="en-US" sz="2000" dirty="0" smtClean="0">
                          <a:solidFill>
                            <a:schemeClr val="tx1"/>
                          </a:solidFill>
                        </a:rPr>
                        <a:t>Section 20 (a) of the SK Reform Act of 2015) </a:t>
                      </a:r>
                      <a:endParaRPr lang="en-PH" sz="2000" dirty="0">
                        <a:solidFill>
                          <a:schemeClr val="tx1"/>
                        </a:solidFill>
                      </a:endParaRPr>
                    </a:p>
                  </a:txBody>
                  <a:tcPr/>
                </a:tc>
                <a:tc>
                  <a:txBody>
                    <a:bodyPr/>
                    <a:lstStyle/>
                    <a:p>
                      <a:r>
                        <a:rPr lang="en-US" sz="2400" dirty="0" smtClean="0">
                          <a:solidFill>
                            <a:schemeClr val="tx1"/>
                          </a:solidFill>
                        </a:rPr>
                        <a:t>1.6.1 Compliance with Section 20 of the SK Reform Act of 2015 and Item 3.2 of DBM-DILG-NYC JMC No. 1, s. 2019 dated January 23, 2019 </a:t>
                      </a:r>
                    </a:p>
                    <a:p>
                      <a:endParaRPr lang="en-US" sz="2400" dirty="0" smtClean="0">
                        <a:solidFill>
                          <a:schemeClr val="tx1"/>
                        </a:solidFill>
                      </a:endParaRPr>
                    </a:p>
                    <a:p>
                      <a:r>
                        <a:rPr lang="en-US" sz="2400" dirty="0" smtClean="0">
                          <a:solidFill>
                            <a:schemeClr val="tx1"/>
                          </a:solidFill>
                        </a:rPr>
                        <a:t>1.6.1.1. The barangay has Barangay-SK Agreement for the release/deposit;</a:t>
                      </a:r>
                      <a:endParaRPr lang="en-PH" sz="2400" dirty="0">
                        <a:solidFill>
                          <a:schemeClr val="tx1"/>
                        </a:solidFill>
                      </a:endParaRPr>
                    </a:p>
                  </a:txBody>
                  <a:tcPr/>
                </a:tc>
                <a:tc>
                  <a:txBody>
                    <a:bodyPr/>
                    <a:lstStyle/>
                    <a:p>
                      <a:pPr marL="0" indent="0">
                        <a:buNone/>
                      </a:pPr>
                      <a:r>
                        <a:rPr lang="en-US" sz="2400" dirty="0" smtClean="0">
                          <a:solidFill>
                            <a:schemeClr val="tx1"/>
                          </a:solidFill>
                        </a:rPr>
                        <a:t>MOVs for 1.6.1.1: </a:t>
                      </a:r>
                    </a:p>
                    <a:p>
                      <a:pPr marL="0" indent="0">
                        <a:buNone/>
                      </a:pPr>
                      <a:r>
                        <a:rPr lang="en-US" sz="2400" dirty="0" smtClean="0">
                          <a:solidFill>
                            <a:schemeClr val="tx1"/>
                          </a:solidFill>
                        </a:rPr>
                        <a:t>1. Copy of the written agreement; and </a:t>
                      </a:r>
                    </a:p>
                    <a:p>
                      <a:pPr marL="0" indent="0">
                        <a:buNone/>
                      </a:pPr>
                      <a:r>
                        <a:rPr lang="en-US" sz="2400" dirty="0" smtClean="0">
                          <a:solidFill>
                            <a:schemeClr val="tx1"/>
                          </a:solidFill>
                        </a:rPr>
                        <a:t>2. Proof of deposit reflecting the Account No./ Name of Barangay SK and the total allocated amount for the 2023 SK funds</a:t>
                      </a:r>
                    </a:p>
                    <a:p>
                      <a:pPr marL="0" indent="0">
                        <a:buNone/>
                      </a:pPr>
                      <a:endParaRPr lang="en-US" sz="2400" dirty="0" smtClean="0">
                        <a:solidFill>
                          <a:schemeClr val="tx1"/>
                        </a:solidFill>
                      </a:endParaRPr>
                    </a:p>
                    <a:p>
                      <a:pPr marL="0" indent="0">
                        <a:buNone/>
                      </a:pPr>
                      <a:endParaRPr lang="en-PH" sz="2400" dirty="0">
                        <a:solidFill>
                          <a:schemeClr val="tx1"/>
                        </a:solidFill>
                      </a:endParaRPr>
                    </a:p>
                  </a:txBody>
                  <a:tcPr/>
                </a:tc>
              </a:tr>
            </a:tbl>
          </a:graphicData>
        </a:graphic>
      </p:graphicFrame>
    </p:spTree>
    <p:extLst>
      <p:ext uri="{BB962C8B-B14F-4D97-AF65-F5344CB8AC3E}">
        <p14:creationId xmlns:p14="http://schemas.microsoft.com/office/powerpoint/2010/main" val="3525149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6: RELEASE OF THE SK FUNDS OF THE BARANGAY</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36271017"/>
              </p:ext>
            </p:extLst>
          </p:nvPr>
        </p:nvGraphicFramePr>
        <p:xfrm>
          <a:off x="214086" y="1931610"/>
          <a:ext cx="11977913" cy="4572000"/>
        </p:xfrm>
        <a:graphic>
          <a:graphicData uri="http://schemas.openxmlformats.org/drawingml/2006/table">
            <a:tbl>
              <a:tblPr firstRow="1" bandRow="1">
                <a:tableStyleId>{47904BA2-FBD1-4D73-8F67-7AC84F39CCEB}</a:tableStyleId>
              </a:tblPr>
              <a:tblGrid>
                <a:gridCol w="6894285"/>
                <a:gridCol w="2166258"/>
                <a:gridCol w="2917370"/>
              </a:tblGrid>
              <a:tr h="0">
                <a:tc>
                  <a:txBody>
                    <a:bodyPr/>
                    <a:lstStyle/>
                    <a:p>
                      <a:pPr algn="ctr"/>
                      <a:r>
                        <a:rPr lang="en-PH" sz="2800" b="1" dirty="0" smtClean="0">
                          <a:solidFill>
                            <a:schemeClr val="tx1"/>
                          </a:solidFill>
                        </a:rPr>
                        <a:t>Relevance/Definition</a:t>
                      </a:r>
                      <a:endParaRPr lang="en-PH" sz="28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400" dirty="0" smtClean="0">
                          <a:solidFill>
                            <a:schemeClr val="tx1"/>
                          </a:solidFill>
                        </a:rPr>
                        <a:t>It mandates that 10% of the general fund of the barangay shall be set aside for the SK. The </a:t>
                      </a:r>
                      <a:r>
                        <a:rPr lang="en-US" sz="2400" dirty="0" err="1" smtClean="0">
                          <a:solidFill>
                            <a:schemeClr val="tx1"/>
                          </a:solidFill>
                        </a:rPr>
                        <a:t>Sangguniang</a:t>
                      </a:r>
                      <a:r>
                        <a:rPr lang="en-US" sz="2400" dirty="0" smtClean="0">
                          <a:solidFill>
                            <a:schemeClr val="tx1"/>
                          </a:solidFill>
                        </a:rPr>
                        <a:t> Barangay shall appropriate the SK funds in lump-sum which shall be disbursed solely for youth development and empowerment purposes.</a:t>
                      </a:r>
                    </a:p>
                    <a:p>
                      <a:pPr marL="285750" indent="-285750">
                        <a:buFont typeface="Arial" panose="020B0604020202020204" pitchFamily="34" charset="0"/>
                        <a:buChar char="•"/>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SK have financial independence in its operation, disbursement of their fund, income, and expenditure. (Section 20 (b))</a:t>
                      </a:r>
                      <a:endParaRPr lang="en-PH" sz="2400" dirty="0" smtClean="0">
                        <a:solidFill>
                          <a:schemeClr val="tx1"/>
                        </a:solidFill>
                      </a:endParaRPr>
                    </a:p>
                  </a:txBody>
                  <a:tcPr/>
                </a:tc>
                <a:tc>
                  <a:txBody>
                    <a:bodyPr/>
                    <a:lstStyle/>
                    <a:p>
                      <a:r>
                        <a:rPr lang="en-US" sz="2400" dirty="0" smtClean="0">
                          <a:solidFill>
                            <a:schemeClr val="tx1"/>
                          </a:solidFill>
                        </a:rPr>
                        <a:t> </a:t>
                      </a:r>
                    </a:p>
                    <a:p>
                      <a:pPr algn="ctr"/>
                      <a:endParaRPr lang="en-US" sz="2400" dirty="0" smtClean="0">
                        <a:solidFill>
                          <a:schemeClr val="tx1"/>
                        </a:solidFill>
                      </a:endParaRPr>
                    </a:p>
                    <a:p>
                      <a:pPr algn="ctr"/>
                      <a:endParaRPr lang="en-PH" sz="2400" dirty="0">
                        <a:solidFill>
                          <a:schemeClr val="tx1"/>
                        </a:solidFill>
                      </a:endParaRPr>
                    </a:p>
                  </a:txBody>
                  <a:tcPr/>
                </a:tc>
                <a:tc>
                  <a:txBody>
                    <a:bodyPr/>
                    <a:lstStyle/>
                    <a:p>
                      <a:pPr marL="0" indent="0">
                        <a:buNone/>
                      </a:pPr>
                      <a:endParaRPr lang="en-PH" sz="2000" dirty="0">
                        <a:solidFill>
                          <a:schemeClr val="tx1"/>
                        </a:solidFill>
                      </a:endParaRPr>
                    </a:p>
                  </a:txBody>
                  <a:tcPr/>
                </a:tc>
              </a:tr>
            </a:tbl>
          </a:graphicData>
        </a:graphic>
      </p:graphicFrame>
    </p:spTree>
    <p:extLst>
      <p:ext uri="{BB962C8B-B14F-4D97-AF65-F5344CB8AC3E}">
        <p14:creationId xmlns:p14="http://schemas.microsoft.com/office/powerpoint/2010/main" val="707346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6: RELEASE OF THE SK FUNDS OF THE BARANGAY</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94869776"/>
              </p:ext>
            </p:extLst>
          </p:nvPr>
        </p:nvGraphicFramePr>
        <p:xfrm>
          <a:off x="214086" y="1931610"/>
          <a:ext cx="11977913" cy="493776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400" dirty="0" smtClean="0">
                          <a:solidFill>
                            <a:schemeClr val="tx1"/>
                          </a:solidFill>
                        </a:rPr>
                        <a:t>Item 3.2.1 of the DBM-DILG-NYC JMC No. 1, s. 20197 dated January 23, 2019 provides that the SK funds shall be automatically released by the barangay to the SK and shall not be subject to any lien or holdback that may be imposed by the barangay for whatever purpose. </a:t>
                      </a:r>
                    </a:p>
                    <a:p>
                      <a:pPr marL="0" indent="0">
                        <a:buFont typeface="Arial" panose="020B0604020202020204" pitchFamily="34" charset="0"/>
                        <a:buNone/>
                      </a:pPr>
                      <a:endParaRPr lang="en-US" sz="2400" dirty="0" smtClean="0">
                        <a:solidFill>
                          <a:schemeClr val="tx1"/>
                        </a:solidFill>
                      </a:endParaRPr>
                    </a:p>
                  </a:txBody>
                  <a:tcPr/>
                </a:tc>
                <a:tc>
                  <a:txBody>
                    <a:bodyPr/>
                    <a:lstStyle/>
                    <a:p>
                      <a:r>
                        <a:rPr lang="en-US" sz="2400" dirty="0" smtClean="0">
                          <a:solidFill>
                            <a:schemeClr val="tx1"/>
                          </a:solidFill>
                        </a:rPr>
                        <a:t>1.6.1.2. The barangay does not have Barangay-SK Agreement but with current account;</a:t>
                      </a:r>
                    </a:p>
                    <a:p>
                      <a:r>
                        <a:rPr lang="en-US" sz="2400" dirty="0" smtClean="0">
                          <a:solidFill>
                            <a:schemeClr val="tx1"/>
                          </a:solidFill>
                        </a:rPr>
                        <a:t> </a:t>
                      </a:r>
                    </a:p>
                    <a:p>
                      <a:pPr algn="ctr"/>
                      <a:endParaRPr lang="en-US" sz="2400" dirty="0" smtClean="0">
                        <a:solidFill>
                          <a:schemeClr val="tx1"/>
                        </a:solidFill>
                      </a:endParaRPr>
                    </a:p>
                    <a:p>
                      <a:pPr algn="ctr"/>
                      <a:endParaRPr lang="en-PH" sz="2400" dirty="0">
                        <a:solidFill>
                          <a:schemeClr val="tx1"/>
                        </a:solidFill>
                      </a:endParaRPr>
                    </a:p>
                  </a:txBody>
                  <a:tcPr/>
                </a:tc>
                <a:tc>
                  <a:txBody>
                    <a:bodyPr/>
                    <a:lstStyle/>
                    <a:p>
                      <a:pPr marL="0" indent="0">
                        <a:buNone/>
                      </a:pPr>
                      <a:r>
                        <a:rPr lang="en-US" sz="2400" dirty="0" smtClean="0">
                          <a:solidFill>
                            <a:schemeClr val="tx1"/>
                          </a:solidFill>
                        </a:rPr>
                        <a:t>MOV for 1.6.1.2: Deposit slips reflecting the Account No./ Name of Barangay SK and the total allocated amount for the 2023 SK funds Consideration: </a:t>
                      </a:r>
                    </a:p>
                    <a:p>
                      <a:pPr marL="0" indent="0">
                        <a:buNone/>
                      </a:pPr>
                      <a:endParaRPr lang="en-US" sz="2400" dirty="0" smtClean="0">
                        <a:solidFill>
                          <a:schemeClr val="tx1"/>
                        </a:solidFill>
                      </a:endParaRPr>
                    </a:p>
                    <a:p>
                      <a:pPr marL="0" indent="0">
                        <a:buNone/>
                      </a:pPr>
                      <a:r>
                        <a:rPr lang="en-US" sz="2400" dirty="0" smtClean="0">
                          <a:solidFill>
                            <a:schemeClr val="tx1"/>
                          </a:solidFill>
                        </a:rPr>
                        <a:t>(</a:t>
                      </a:r>
                      <a:r>
                        <a:rPr lang="en-US" sz="2000" dirty="0" smtClean="0">
                          <a:solidFill>
                            <a:schemeClr val="tx1"/>
                          </a:solidFill>
                        </a:rPr>
                        <a:t>In the absence of deposit slips, bank statements will be considered, provided that it shows the transaction date, and that the total 10% of the SK Fund has been transferred.)</a:t>
                      </a:r>
                    </a:p>
                    <a:p>
                      <a:pPr marL="0" indent="0">
                        <a:buNone/>
                      </a:pPr>
                      <a:endParaRPr lang="en-PH" sz="2000" dirty="0">
                        <a:solidFill>
                          <a:schemeClr val="tx1"/>
                        </a:solidFill>
                      </a:endParaRPr>
                    </a:p>
                  </a:txBody>
                  <a:tcPr/>
                </a:tc>
              </a:tr>
            </a:tbl>
          </a:graphicData>
        </a:graphic>
      </p:graphicFrame>
    </p:spTree>
    <p:extLst>
      <p:ext uri="{BB962C8B-B14F-4D97-AF65-F5344CB8AC3E}">
        <p14:creationId xmlns:p14="http://schemas.microsoft.com/office/powerpoint/2010/main" val="600907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6: RELEASE OF THE SK FUNDS OF THE BARANGAY</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91741670"/>
              </p:ext>
            </p:extLst>
          </p:nvPr>
        </p:nvGraphicFramePr>
        <p:xfrm>
          <a:off x="214086" y="1931610"/>
          <a:ext cx="11977913" cy="420624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400" dirty="0" smtClean="0">
                          <a:solidFill>
                            <a:schemeClr val="tx1"/>
                          </a:solidFill>
                        </a:rPr>
                        <a:t>3.2.2 of the same JMC states that the SK shall open a current account in the name of the SK in a bank, preferably government-owned, situated in or nearest to its area of jurisdiction, with the SK chairperson and the SK treasurer as the official signatories</a:t>
                      </a:r>
                      <a:endParaRPr lang="en-PH" sz="2400" dirty="0">
                        <a:solidFill>
                          <a:schemeClr val="tx1"/>
                        </a:solidFill>
                      </a:endParaRPr>
                    </a:p>
                  </a:txBody>
                  <a:tcPr/>
                </a:tc>
                <a:tc>
                  <a:txBody>
                    <a:bodyPr/>
                    <a:lstStyle/>
                    <a:p>
                      <a:pPr algn="ctr"/>
                      <a:endParaRPr lang="en-US" sz="24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1.6.1.3. The barangay does not have SK Officials or with SK Officials but no quorum and/or No SK Bank Account</a:t>
                      </a:r>
                    </a:p>
                    <a:p>
                      <a:pPr algn="ctr"/>
                      <a:endParaRPr lang="en-PH" sz="2400" dirty="0">
                        <a:solidFill>
                          <a:schemeClr val="tx1"/>
                        </a:solidFill>
                      </a:endParaRPr>
                    </a:p>
                  </a:txBody>
                  <a:tcPr/>
                </a:tc>
                <a:tc>
                  <a:txBody>
                    <a:bodyPr/>
                    <a:lstStyle/>
                    <a:p>
                      <a:pPr marL="0" indent="0">
                        <a:buNone/>
                      </a:pPr>
                      <a:r>
                        <a:rPr lang="en-US" sz="2400" dirty="0" smtClean="0">
                          <a:solidFill>
                            <a:schemeClr val="tx1"/>
                          </a:solidFill>
                        </a:rPr>
                        <a:t>MOV for 1.6.1.3: 1. </a:t>
                      </a:r>
                    </a:p>
                    <a:p>
                      <a:pPr marL="457200" indent="-457200">
                        <a:buAutoNum type="alphaLcParenBoth"/>
                      </a:pPr>
                      <a:r>
                        <a:rPr lang="en-US" sz="2400" dirty="0" smtClean="0">
                          <a:solidFill>
                            <a:schemeClr val="tx1"/>
                          </a:solidFill>
                        </a:rPr>
                        <a:t>Proof of transfer of the 10% 2023 SK funds to the trust fund of the Barangay such as Deposit Slip or Official Receipt; </a:t>
                      </a:r>
                    </a:p>
                    <a:p>
                      <a:pPr marL="0" indent="0">
                        <a:buNone/>
                      </a:pPr>
                      <a:endParaRPr lang="en-US" sz="2400" dirty="0" smtClean="0">
                        <a:solidFill>
                          <a:schemeClr val="tx1"/>
                        </a:solidFill>
                      </a:endParaRPr>
                    </a:p>
                    <a:p>
                      <a:pPr marL="0" indent="0" algn="ctr">
                        <a:buNone/>
                      </a:pPr>
                      <a:r>
                        <a:rPr lang="en-US" sz="2400" dirty="0" smtClean="0">
                          <a:solidFill>
                            <a:schemeClr val="tx1"/>
                          </a:solidFill>
                        </a:rPr>
                        <a:t>OR </a:t>
                      </a:r>
                    </a:p>
                    <a:p>
                      <a:pPr marL="0" indent="0">
                        <a:buNone/>
                      </a:pPr>
                      <a:endParaRPr lang="en-PH" sz="2000" dirty="0">
                        <a:solidFill>
                          <a:schemeClr val="tx1"/>
                        </a:solidFill>
                      </a:endParaRPr>
                    </a:p>
                  </a:txBody>
                  <a:tcPr/>
                </a:tc>
              </a:tr>
            </a:tbl>
          </a:graphicData>
        </a:graphic>
      </p:graphicFrame>
    </p:spTree>
    <p:extLst>
      <p:ext uri="{BB962C8B-B14F-4D97-AF65-F5344CB8AC3E}">
        <p14:creationId xmlns:p14="http://schemas.microsoft.com/office/powerpoint/2010/main" val="119710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ctrTitle"/>
          </p:nvPr>
        </p:nvSpPr>
        <p:spPr>
          <a:xfrm>
            <a:off x="346396" y="2104297"/>
            <a:ext cx="11250706" cy="1904159"/>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Font typeface="Arial"/>
              <a:buNone/>
            </a:pPr>
            <a:r>
              <a:rPr lang="en-US" sz="3600" b="1" dirty="0" smtClean="0">
                <a:solidFill>
                  <a:srgbClr val="20124D"/>
                </a:solidFill>
                <a:latin typeface="+mn-lt"/>
                <a:ea typeface="Lucida Sans"/>
                <a:cs typeface="Lucida Sans"/>
                <a:sym typeface="Lucida Sans"/>
              </a:rPr>
              <a:t>Part 1: The Seal </a:t>
            </a:r>
            <a:r>
              <a:rPr lang="en-US" sz="3600" b="1" dirty="0">
                <a:solidFill>
                  <a:srgbClr val="20124D"/>
                </a:solidFill>
                <a:latin typeface="+mn-lt"/>
                <a:ea typeface="Lucida Sans"/>
                <a:cs typeface="Lucida Sans"/>
                <a:sym typeface="Lucida Sans"/>
              </a:rPr>
              <a:t>of Good Local Governance for </a:t>
            </a:r>
            <a:r>
              <a:rPr lang="en-US" sz="3600" b="1" dirty="0" smtClean="0">
                <a:solidFill>
                  <a:srgbClr val="20124D"/>
                </a:solidFill>
                <a:latin typeface="+mn-lt"/>
                <a:ea typeface="Lucida Sans"/>
                <a:cs typeface="Lucida Sans"/>
                <a:sym typeface="Lucida Sans"/>
              </a:rPr>
              <a:t>Barangay and its legal bases</a:t>
            </a:r>
            <a:endParaRPr sz="3600" b="1" dirty="0">
              <a:solidFill>
                <a:srgbClr val="20124D"/>
              </a:solidFill>
              <a:latin typeface="+mn-lt"/>
              <a:ea typeface="Lucida Sans"/>
              <a:cs typeface="Lucida Sans"/>
              <a:sym typeface="Lucida Sans"/>
            </a:endParaRPr>
          </a:p>
          <a:p>
            <a:pPr marL="0" lvl="0" indent="0" algn="l" rtl="0">
              <a:lnSpc>
                <a:spcPct val="90000"/>
              </a:lnSpc>
              <a:spcBef>
                <a:spcPts val="0"/>
              </a:spcBef>
              <a:spcAft>
                <a:spcPts val="0"/>
              </a:spcAft>
              <a:buClr>
                <a:srgbClr val="002060"/>
              </a:buClr>
              <a:buSzPts val="7200"/>
              <a:buFont typeface="Lucida Sans"/>
              <a:buNone/>
            </a:pPr>
            <a:endParaRPr sz="3600" b="1" dirty="0">
              <a:solidFill>
                <a:srgbClr val="20124D"/>
              </a:solidFill>
              <a:latin typeface="+mn-lt"/>
              <a:ea typeface="Lucida Sans"/>
              <a:cs typeface="Lucida Sans"/>
              <a:sym typeface="Lucida Sans"/>
            </a:endParaRPr>
          </a:p>
        </p:txBody>
      </p:sp>
    </p:spTree>
    <p:extLst>
      <p:ext uri="{BB962C8B-B14F-4D97-AF65-F5344CB8AC3E}">
        <p14:creationId xmlns:p14="http://schemas.microsoft.com/office/powerpoint/2010/main" val="482125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6: RELEASE OF THE SK FUNDS OF THE BARANGAY</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09180509"/>
              </p:ext>
            </p:extLst>
          </p:nvPr>
        </p:nvGraphicFramePr>
        <p:xfrm>
          <a:off x="214086" y="1931610"/>
          <a:ext cx="11977913" cy="451104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000" dirty="0" smtClean="0">
                          <a:solidFill>
                            <a:schemeClr val="tx1"/>
                          </a:solidFill>
                        </a:rPr>
                        <a:t>Item 3.2.3 of the same JMC mandates that the SK funds shall be deposited by the barangay in the current account of the SK not later than 5 WD after crediting of the monthly NTA share of the barangay. </a:t>
                      </a:r>
                    </a:p>
                    <a:p>
                      <a:pPr marL="285750" indent="-285750">
                        <a:buFont typeface="Arial" panose="020B0604020202020204" pitchFamily="34" charset="0"/>
                        <a:buChar char="•"/>
                      </a:pPr>
                      <a:r>
                        <a:rPr lang="en-US" sz="2000" dirty="0" smtClean="0">
                          <a:solidFill>
                            <a:schemeClr val="tx1"/>
                          </a:solidFill>
                        </a:rPr>
                        <a:t>The barangay may opt to transfer/release the SK funds earlier than herein prescribed on an annual, </a:t>
                      </a:r>
                      <a:r>
                        <a:rPr lang="en-US" sz="2000" dirty="0" err="1" smtClean="0">
                          <a:solidFill>
                            <a:schemeClr val="tx1"/>
                          </a:solidFill>
                        </a:rPr>
                        <a:t>semestral</a:t>
                      </a:r>
                      <a:r>
                        <a:rPr lang="en-US" sz="2000" dirty="0" smtClean="0">
                          <a:solidFill>
                            <a:schemeClr val="tx1"/>
                          </a:solidFill>
                        </a:rPr>
                        <a:t> or quarterly basis, subject to the written agreement between the barangay and the SK.</a:t>
                      </a:r>
                      <a:endParaRPr lang="en-PH" sz="2000" dirty="0">
                        <a:solidFill>
                          <a:schemeClr val="tx1"/>
                        </a:solidFill>
                      </a:endParaRPr>
                    </a:p>
                  </a:txBody>
                  <a:tcPr/>
                </a:tc>
                <a:tc>
                  <a:txBody>
                    <a:bodyPr/>
                    <a:lstStyle/>
                    <a:p>
                      <a:pPr algn="l"/>
                      <a:r>
                        <a:rPr lang="en-US" sz="2400" dirty="0" smtClean="0">
                          <a:solidFill>
                            <a:schemeClr val="tx1"/>
                          </a:solidFill>
                        </a:rPr>
                        <a:t>Note: SK Resolution authorizing the barangay to utilize the SK Funds if the SK has no bank account yet shall not be considered as MOV under the indicator.  </a:t>
                      </a:r>
                    </a:p>
                    <a:p>
                      <a:pPr algn="ctr"/>
                      <a:endParaRPr lang="en-PH" sz="2400" dirty="0">
                        <a:solidFill>
                          <a:schemeClr val="tx1"/>
                        </a:solidFill>
                      </a:endParaRPr>
                    </a:p>
                  </a:txBody>
                  <a:tcPr/>
                </a:tc>
                <a:tc>
                  <a:txBody>
                    <a:bodyPr/>
                    <a:lstStyle/>
                    <a:p>
                      <a:pPr marL="0" indent="0">
                        <a:buNone/>
                      </a:pPr>
                      <a:r>
                        <a:rPr lang="en-US" sz="2400" dirty="0" smtClean="0">
                          <a:solidFill>
                            <a:schemeClr val="tx1"/>
                          </a:solidFill>
                        </a:rPr>
                        <a:t>MOV for 1.6.1.3: </a:t>
                      </a:r>
                    </a:p>
                    <a:p>
                      <a:pPr marL="0" indent="0">
                        <a:buNone/>
                      </a:pPr>
                      <a:r>
                        <a:rPr lang="en-US" sz="2400" dirty="0" smtClean="0">
                          <a:solidFill>
                            <a:schemeClr val="tx1"/>
                          </a:solidFill>
                        </a:rPr>
                        <a:t>(b) Proof of transfer or corresponding </a:t>
                      </a:r>
                      <a:r>
                        <a:rPr lang="en-PH" sz="2400" dirty="0" smtClean="0">
                          <a:solidFill>
                            <a:schemeClr val="tx1"/>
                          </a:solidFill>
                        </a:rPr>
                        <a:t>legal </a:t>
                      </a:r>
                      <a:r>
                        <a:rPr lang="en-US" sz="2400" dirty="0" smtClean="0">
                          <a:solidFill>
                            <a:schemeClr val="tx1"/>
                          </a:solidFill>
                        </a:rPr>
                        <a:t>forms/documents issued by the city/municipal treasurer if the barangay opted that the corresponding SK fund be kept as trust fund in the custody of the C/M treasurer.</a:t>
                      </a:r>
                      <a:endParaRPr lang="en-PH" sz="2000" dirty="0">
                        <a:solidFill>
                          <a:schemeClr val="tx1"/>
                        </a:solidFill>
                      </a:endParaRPr>
                    </a:p>
                  </a:txBody>
                  <a:tcPr/>
                </a:tc>
              </a:tr>
            </a:tbl>
          </a:graphicData>
        </a:graphic>
      </p:graphicFrame>
    </p:spTree>
    <p:extLst>
      <p:ext uri="{BB962C8B-B14F-4D97-AF65-F5344CB8AC3E}">
        <p14:creationId xmlns:p14="http://schemas.microsoft.com/office/powerpoint/2010/main" val="3079850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6: RELEASE OF THE SK FUNDS OF THE BARANGAY</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11640077"/>
              </p:ext>
            </p:extLst>
          </p:nvPr>
        </p:nvGraphicFramePr>
        <p:xfrm>
          <a:off x="214086" y="1931610"/>
          <a:ext cx="11977913" cy="329184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000" dirty="0" smtClean="0">
                          <a:solidFill>
                            <a:schemeClr val="tx1"/>
                          </a:solidFill>
                        </a:rPr>
                        <a:t>Item 3.2.4 provides that in case of barangays without elected SK officials, the barangay shall transfer the corresponding ten percent (10%) SK Fund to the trust fund of the barangay, and the same shall be released by the barangay upon the election of the SK officials concerned.</a:t>
                      </a:r>
                    </a:p>
                  </a:txBody>
                  <a:tcPr/>
                </a:tc>
                <a:tc>
                  <a:txBody>
                    <a:bodyPr/>
                    <a:lstStyle/>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txBody>
                  <a:tcPr/>
                </a:tc>
                <a:tc>
                  <a:txBody>
                    <a:bodyPr/>
                    <a:lstStyle/>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r>
                        <a:rPr lang="en-US" sz="2000" dirty="0" smtClean="0">
                          <a:solidFill>
                            <a:schemeClr val="tx1"/>
                          </a:solidFill>
                        </a:rPr>
                        <a:t>  </a:t>
                      </a:r>
                      <a:endParaRPr lang="en-PH" sz="2000" dirty="0">
                        <a:solidFill>
                          <a:schemeClr val="tx1"/>
                        </a:solidFill>
                      </a:endParaRPr>
                    </a:p>
                  </a:txBody>
                  <a:tcPr/>
                </a:tc>
              </a:tr>
            </a:tbl>
          </a:graphicData>
        </a:graphic>
      </p:graphicFrame>
    </p:spTree>
    <p:extLst>
      <p:ext uri="{BB962C8B-B14F-4D97-AF65-F5344CB8AC3E}">
        <p14:creationId xmlns:p14="http://schemas.microsoft.com/office/powerpoint/2010/main" val="3886493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6: RELEASE OF THE SK FUNDS OF THE BARANGAY</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13498713"/>
              </p:ext>
            </p:extLst>
          </p:nvPr>
        </p:nvGraphicFramePr>
        <p:xfrm>
          <a:off x="214086" y="1931610"/>
          <a:ext cx="11977913" cy="487680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000" dirty="0" smtClean="0">
                          <a:solidFill>
                            <a:schemeClr val="tx1"/>
                          </a:solidFill>
                        </a:rPr>
                        <a:t>Item 3.3.1.2 of the DBM-DILG-NYC JMC No. 1, s. 2019 dated January 23, 2019 states that the Comprehensive Barangay Youth Development Plan (CBYDP) shall serve as the basis for the preparation of the Annual Barangay Youth Investment Program (ABYIP). </a:t>
                      </a:r>
                    </a:p>
                  </a:txBody>
                  <a:tcPr/>
                </a:tc>
                <a:tc>
                  <a:txBody>
                    <a:bodyPr/>
                    <a:lstStyle/>
                    <a:p>
                      <a:pPr algn="l"/>
                      <a:r>
                        <a:rPr lang="en-US" sz="2400" dirty="0" smtClean="0">
                          <a:solidFill>
                            <a:schemeClr val="tx1"/>
                          </a:solidFill>
                        </a:rPr>
                        <a:t>1.6.2 Presence of Approved Annual Barangay Youth Investment Program (ABYIP) for 2023</a:t>
                      </a:r>
                    </a:p>
                    <a:p>
                      <a:pPr algn="ctr"/>
                      <a:endParaRPr lang="en-US" sz="2400" dirty="0" smtClean="0">
                        <a:solidFill>
                          <a:schemeClr val="tx1"/>
                        </a:solidFill>
                      </a:endParaRPr>
                    </a:p>
                    <a:p>
                      <a:pPr algn="ctr"/>
                      <a:endParaRPr lang="en-US" sz="2400" dirty="0" smtClean="0">
                        <a:solidFill>
                          <a:schemeClr val="tx1"/>
                        </a:solidFill>
                      </a:endParaRPr>
                    </a:p>
                  </a:txBody>
                  <a:tcPr/>
                </a:tc>
                <a:tc>
                  <a:txBody>
                    <a:bodyPr/>
                    <a:lstStyle/>
                    <a:p>
                      <a:pPr marL="0" indent="0">
                        <a:buNone/>
                      </a:pPr>
                      <a:r>
                        <a:rPr lang="en-US" sz="2400" dirty="0" smtClean="0">
                          <a:solidFill>
                            <a:schemeClr val="tx1"/>
                          </a:solidFill>
                        </a:rPr>
                        <a:t>If the barangay has 5 and above SK Officials: </a:t>
                      </a:r>
                    </a:p>
                    <a:p>
                      <a:pPr marL="457200" indent="-457200">
                        <a:buAutoNum type="arabicPeriod"/>
                      </a:pPr>
                      <a:r>
                        <a:rPr lang="en-US" sz="2400" dirty="0" smtClean="0">
                          <a:solidFill>
                            <a:schemeClr val="tx1"/>
                          </a:solidFill>
                        </a:rPr>
                        <a:t>Approved Resolution approving the 2023 SK Annual/Supplemental Budget; and </a:t>
                      </a:r>
                    </a:p>
                    <a:p>
                      <a:pPr marL="457200" indent="-457200">
                        <a:buAutoNum type="arabicPeriod"/>
                      </a:pPr>
                      <a:r>
                        <a:rPr lang="en-US" sz="2400" dirty="0" smtClean="0">
                          <a:solidFill>
                            <a:schemeClr val="tx1"/>
                          </a:solidFill>
                        </a:rPr>
                        <a:t>An Approved 2023 ABYIP signed by the SK Chairperson and its members</a:t>
                      </a:r>
                    </a:p>
                    <a:p>
                      <a:pPr marL="0" indent="0">
                        <a:buNone/>
                      </a:pPr>
                      <a:endParaRPr lang="en-US" sz="2400" dirty="0" smtClean="0">
                        <a:solidFill>
                          <a:schemeClr val="tx1"/>
                        </a:solidFill>
                      </a:endParaRPr>
                    </a:p>
                    <a:p>
                      <a:pPr marL="0" indent="0">
                        <a:buNone/>
                      </a:pPr>
                      <a:r>
                        <a:rPr lang="en-US" sz="2000" dirty="0" smtClean="0">
                          <a:solidFill>
                            <a:schemeClr val="tx1"/>
                          </a:solidFill>
                        </a:rPr>
                        <a:t>  </a:t>
                      </a:r>
                      <a:endParaRPr lang="en-PH" sz="2000" dirty="0">
                        <a:solidFill>
                          <a:schemeClr val="tx1"/>
                        </a:solidFill>
                      </a:endParaRPr>
                    </a:p>
                  </a:txBody>
                  <a:tcPr/>
                </a:tc>
              </a:tr>
            </a:tbl>
          </a:graphicData>
        </a:graphic>
      </p:graphicFrame>
    </p:spTree>
    <p:extLst>
      <p:ext uri="{BB962C8B-B14F-4D97-AF65-F5344CB8AC3E}">
        <p14:creationId xmlns:p14="http://schemas.microsoft.com/office/powerpoint/2010/main" val="41591061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6: RELEASE OF THE SK FUNDS OF THE BARANGAY</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84282705"/>
              </p:ext>
            </p:extLst>
          </p:nvPr>
        </p:nvGraphicFramePr>
        <p:xfrm>
          <a:off x="214086" y="1931610"/>
          <a:ext cx="11977913" cy="496824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000" dirty="0" smtClean="0">
                          <a:solidFill>
                            <a:schemeClr val="tx1"/>
                          </a:solidFill>
                        </a:rPr>
                        <a:t>The ABYIP shall contain the specific programs, projects, and activities with corresponding project costs, including the necessary fund flows to approximate the reasonable timing in the release of funds. It is understood that the ABYIP shall reflect the total resource requirement for the budget year</a:t>
                      </a:r>
                    </a:p>
                    <a:p>
                      <a:pPr marL="285750" indent="-285750">
                        <a:buFont typeface="Arial" panose="020B0604020202020204" pitchFamily="34" charset="0"/>
                        <a:buChar char="•"/>
                      </a:pPr>
                      <a:endParaRPr lang="en-US" sz="2000" dirty="0" smtClean="0">
                        <a:solidFill>
                          <a:schemeClr val="tx1"/>
                        </a:solidFill>
                      </a:endParaRPr>
                    </a:p>
                    <a:p>
                      <a:pPr marL="0" indent="0">
                        <a:buFont typeface="Arial" panose="020B0604020202020204" pitchFamily="34" charset="0"/>
                        <a:buNone/>
                      </a:pPr>
                      <a:r>
                        <a:rPr lang="en-US" sz="1800" dirty="0" smtClean="0">
                          <a:solidFill>
                            <a:schemeClr val="tx1"/>
                          </a:solidFill>
                        </a:rPr>
                        <a:t>Item 3.3.1.3 of the same JMC also states that the ABYIP shall be prepared and approved by the SK through a resolution before the start of the preparation of the SK annual budget.</a:t>
                      </a:r>
                    </a:p>
                  </a:txBody>
                  <a:tcPr/>
                </a:tc>
                <a:tc>
                  <a:txBody>
                    <a:bodyPr/>
                    <a:lstStyle/>
                    <a:p>
                      <a:pPr algn="ctr"/>
                      <a:endParaRPr lang="en-US" sz="2400" dirty="0" smtClean="0">
                        <a:solidFill>
                          <a:schemeClr val="tx1"/>
                        </a:solidFill>
                      </a:endParaRPr>
                    </a:p>
                    <a:p>
                      <a:pPr algn="ctr"/>
                      <a:endParaRPr lang="en-US" sz="2400" dirty="0" smtClean="0">
                        <a:solidFill>
                          <a:schemeClr val="tx1"/>
                        </a:solidFill>
                      </a:endParaRPr>
                    </a:p>
                  </a:txBody>
                  <a:tcPr/>
                </a:tc>
                <a:tc>
                  <a:txBody>
                    <a:bodyPr/>
                    <a:lstStyle/>
                    <a:p>
                      <a:pPr marL="0" indent="0">
                        <a:buNone/>
                      </a:pPr>
                      <a:r>
                        <a:rPr lang="en-US" sz="2400" dirty="0" smtClean="0">
                          <a:solidFill>
                            <a:schemeClr val="tx1"/>
                          </a:solidFill>
                        </a:rPr>
                        <a:t>If the barangay has 4 and below SK Officials: Certification from the C/MLGOO on THE number of SK officials</a:t>
                      </a:r>
                    </a:p>
                    <a:p>
                      <a:pPr marL="0" indent="0">
                        <a:buNone/>
                      </a:pPr>
                      <a:r>
                        <a:rPr lang="en-US" sz="2000" dirty="0" smtClean="0">
                          <a:solidFill>
                            <a:schemeClr val="tx1"/>
                          </a:solidFill>
                        </a:rPr>
                        <a:t>  </a:t>
                      </a:r>
                      <a:endParaRPr lang="en-PH" sz="2000" dirty="0">
                        <a:solidFill>
                          <a:schemeClr val="tx1"/>
                        </a:solidFill>
                      </a:endParaRPr>
                    </a:p>
                  </a:txBody>
                  <a:tcPr/>
                </a:tc>
              </a:tr>
            </a:tbl>
          </a:graphicData>
        </a:graphic>
      </p:graphicFrame>
    </p:spTree>
    <p:extLst>
      <p:ext uri="{BB962C8B-B14F-4D97-AF65-F5344CB8AC3E}">
        <p14:creationId xmlns:p14="http://schemas.microsoft.com/office/powerpoint/2010/main" val="2128101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Google Shape;294;g21d9800dd19_0_70"/>
          <p:cNvSpPr/>
          <p:nvPr/>
        </p:nvSpPr>
        <p:spPr>
          <a:xfrm>
            <a:off x="486931" y="299223"/>
            <a:ext cx="11182554" cy="1354500"/>
          </a:xfrm>
          <a:prstGeom prst="rect">
            <a:avLst/>
          </a:prstGeom>
          <a:noFill/>
          <a:ln>
            <a:noFill/>
          </a:ln>
        </p:spPr>
        <p:txBody>
          <a:bodyPr spcFirstLastPara="1" wrap="square" lIns="121900" tIns="60925" rIns="121900" bIns="60925" anchor="t" anchorCtr="0">
            <a:noAutofit/>
          </a:bodyPr>
          <a:lstStyle/>
          <a:p>
            <a:r>
              <a:rPr lang="en-US" sz="2800" dirty="0" smtClean="0">
                <a:solidFill>
                  <a:schemeClr val="bg2"/>
                </a:solidFill>
              </a:rPr>
              <a:t>Indicator 7: CONDUCT OF BARANGAY ASSEMBLY</a:t>
            </a:r>
            <a:endParaRPr lang="en-US" sz="2800"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76463106"/>
              </p:ext>
            </p:extLst>
          </p:nvPr>
        </p:nvGraphicFramePr>
        <p:xfrm>
          <a:off x="214086" y="1931610"/>
          <a:ext cx="11977913" cy="4389120"/>
        </p:xfrm>
        <a:graphic>
          <a:graphicData uri="http://schemas.openxmlformats.org/drawingml/2006/table">
            <a:tbl>
              <a:tblPr firstRow="1" bandRow="1">
                <a:tableStyleId>{47904BA2-FBD1-4D73-8F67-7AC84F39CCEB}</a:tableStyleId>
              </a:tblPr>
              <a:tblGrid>
                <a:gridCol w="4205514"/>
                <a:gridCol w="3712029"/>
                <a:gridCol w="4060370"/>
              </a:tblGrid>
              <a:tr h="0">
                <a:tc>
                  <a:txBody>
                    <a:bodyPr/>
                    <a:lstStyle/>
                    <a:p>
                      <a:pPr algn="ctr"/>
                      <a:r>
                        <a:rPr lang="en-PH" sz="2400" b="1" dirty="0" smtClean="0">
                          <a:solidFill>
                            <a:schemeClr val="tx1"/>
                          </a:solidFill>
                        </a:rPr>
                        <a:t>Relevance/Definition</a:t>
                      </a:r>
                      <a:endParaRPr lang="en-PH" sz="2400" b="1" dirty="0">
                        <a:solidFill>
                          <a:schemeClr val="tx1"/>
                        </a:solidFill>
                      </a:endParaRPr>
                    </a:p>
                  </a:txBody>
                  <a:tcPr/>
                </a:tc>
                <a:tc>
                  <a:txBody>
                    <a:bodyPr/>
                    <a:lstStyle/>
                    <a:p>
                      <a:pPr algn="ctr"/>
                      <a:r>
                        <a:rPr lang="en-PH" sz="2400" b="1" dirty="0" smtClean="0">
                          <a:solidFill>
                            <a:schemeClr val="tx1"/>
                          </a:solidFill>
                        </a:rPr>
                        <a:t>Minimum Requirements</a:t>
                      </a:r>
                      <a:endParaRPr lang="en-PH" sz="2400" b="1" dirty="0">
                        <a:solidFill>
                          <a:schemeClr val="tx1"/>
                        </a:solidFill>
                      </a:endParaRPr>
                    </a:p>
                  </a:txBody>
                  <a:tcPr/>
                </a:tc>
                <a:tc>
                  <a:txBody>
                    <a:bodyPr/>
                    <a:lstStyle/>
                    <a:p>
                      <a:pPr algn="ctr"/>
                      <a:r>
                        <a:rPr lang="en-PH" sz="2400" b="1" dirty="0" smtClean="0">
                          <a:solidFill>
                            <a:schemeClr val="tx1"/>
                          </a:solidFill>
                        </a:rPr>
                        <a:t>Documentary Requirements </a:t>
                      </a:r>
                      <a:endParaRPr lang="en-PH" sz="2400" b="1" dirty="0">
                        <a:solidFill>
                          <a:schemeClr val="tx1"/>
                        </a:solidFill>
                      </a:endParaRPr>
                    </a:p>
                  </a:txBody>
                  <a:tcPr/>
                </a:tc>
              </a:tr>
              <a:tr h="370840">
                <a:tc>
                  <a:txBody>
                    <a:bodyPr/>
                    <a:lstStyle/>
                    <a:p>
                      <a:pPr marL="285750" indent="-285750">
                        <a:buFont typeface="Arial" panose="020B0604020202020204" pitchFamily="34" charset="0"/>
                        <a:buChar char="•"/>
                      </a:pPr>
                      <a:r>
                        <a:rPr lang="en-US" sz="2000" dirty="0" smtClean="0">
                          <a:solidFill>
                            <a:schemeClr val="tx1"/>
                          </a:solidFill>
                        </a:rPr>
                        <a:t>Section 397 (b) of R.A. No. 7160 mandates that the barangay Assembly shall meet at least twice a year to hear and discuss the </a:t>
                      </a:r>
                      <a:r>
                        <a:rPr lang="en-US" sz="2000" dirty="0" err="1" smtClean="0">
                          <a:solidFill>
                            <a:schemeClr val="tx1"/>
                          </a:solidFill>
                        </a:rPr>
                        <a:t>semestral</a:t>
                      </a:r>
                      <a:r>
                        <a:rPr lang="en-US" sz="2000" dirty="0" smtClean="0">
                          <a:solidFill>
                            <a:schemeClr val="tx1"/>
                          </a:solidFill>
                        </a:rPr>
                        <a:t> report of the barangay concerning its activities and finances as well as problems affecting the barangay. </a:t>
                      </a:r>
                    </a:p>
                    <a:p>
                      <a:pPr marL="0" indent="0">
                        <a:buFont typeface="Arial" panose="020B0604020202020204" pitchFamily="34" charset="0"/>
                        <a:buNone/>
                      </a:pPr>
                      <a:endParaRPr lang="en-US" sz="2000" dirty="0" smtClean="0">
                        <a:solidFill>
                          <a:schemeClr val="tx1"/>
                        </a:solidFill>
                      </a:endParaRPr>
                    </a:p>
                    <a:p>
                      <a:pPr marL="285750" indent="-285750">
                        <a:buFont typeface="Arial" panose="020B0604020202020204" pitchFamily="34" charset="0"/>
                        <a:buChar char="•"/>
                      </a:pPr>
                      <a:r>
                        <a:rPr lang="en-US" dirty="0" smtClean="0">
                          <a:solidFill>
                            <a:schemeClr val="tx1"/>
                          </a:solidFill>
                        </a:rPr>
                        <a:t>Proclamation No. 599 series of 2018 dated October 9, 2018 declares the Saturdays and Sundays of March and October as barangay assembly days.</a:t>
                      </a:r>
                      <a:endParaRPr lang="en-US" sz="1800" dirty="0" smtClean="0">
                        <a:solidFill>
                          <a:schemeClr val="tx1"/>
                        </a:solidFill>
                      </a:endParaRPr>
                    </a:p>
                  </a:txBody>
                  <a:tcPr/>
                </a:tc>
                <a:tc>
                  <a:txBody>
                    <a:bodyPr/>
                    <a:lstStyle/>
                    <a:p>
                      <a:pPr algn="l"/>
                      <a:r>
                        <a:rPr lang="en-US" sz="2400" dirty="0" smtClean="0">
                          <a:solidFill>
                            <a:schemeClr val="tx1"/>
                          </a:solidFill>
                        </a:rPr>
                        <a:t>1.7.1 Conducted the 1st semester Barangay Assembly for CY 2023 </a:t>
                      </a:r>
                    </a:p>
                    <a:p>
                      <a:pPr algn="ctr"/>
                      <a:endParaRPr lang="en-US" sz="2400" dirty="0" smtClean="0">
                        <a:solidFill>
                          <a:schemeClr val="tx1"/>
                        </a:solidFill>
                      </a:endParaRPr>
                    </a:p>
                  </a:txBody>
                  <a:tcPr/>
                </a:tc>
                <a:tc>
                  <a:txBody>
                    <a:bodyPr/>
                    <a:lstStyle/>
                    <a:p>
                      <a:pPr marL="0" indent="0">
                        <a:buNone/>
                      </a:pPr>
                      <a:r>
                        <a:rPr lang="en-US" sz="2400" dirty="0" smtClean="0">
                          <a:solidFill>
                            <a:schemeClr val="tx1"/>
                          </a:solidFill>
                        </a:rPr>
                        <a:t>Post Activity Report/ Minutes on the conduct of the 1 </a:t>
                      </a:r>
                      <a:r>
                        <a:rPr lang="en-US" sz="2400" dirty="0" err="1" smtClean="0">
                          <a:solidFill>
                            <a:schemeClr val="tx1"/>
                          </a:solidFill>
                        </a:rPr>
                        <a:t>st</a:t>
                      </a:r>
                      <a:r>
                        <a:rPr lang="en-US" sz="2400" dirty="0" smtClean="0">
                          <a:solidFill>
                            <a:schemeClr val="tx1"/>
                          </a:solidFill>
                        </a:rPr>
                        <a:t> semester Barangay Assembly 2023 duly approved by the </a:t>
                      </a:r>
                      <a:r>
                        <a:rPr lang="en-US" sz="2400" dirty="0" err="1" smtClean="0">
                          <a:solidFill>
                            <a:schemeClr val="tx1"/>
                          </a:solidFill>
                        </a:rPr>
                        <a:t>Punong</a:t>
                      </a:r>
                      <a:r>
                        <a:rPr lang="en-US" sz="2400" dirty="0" smtClean="0">
                          <a:solidFill>
                            <a:schemeClr val="tx1"/>
                          </a:solidFill>
                        </a:rPr>
                        <a:t> Barangay </a:t>
                      </a:r>
                      <a:endParaRPr lang="en-PH" sz="2000" dirty="0">
                        <a:solidFill>
                          <a:schemeClr val="tx1"/>
                        </a:solidFill>
                      </a:endParaRPr>
                    </a:p>
                  </a:txBody>
                  <a:tcPr/>
                </a:tc>
              </a:tr>
            </a:tbl>
          </a:graphicData>
        </a:graphic>
      </p:graphicFrame>
    </p:spTree>
    <p:extLst>
      <p:ext uri="{BB962C8B-B14F-4D97-AF65-F5344CB8AC3E}">
        <p14:creationId xmlns:p14="http://schemas.microsoft.com/office/powerpoint/2010/main" val="324880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4" name="Title 1"/>
          <p:cNvSpPr txBox="1">
            <a:spLocks/>
          </p:cNvSpPr>
          <p:nvPr/>
        </p:nvSpPr>
        <p:spPr>
          <a:xfrm>
            <a:off x="1224691" y="2210948"/>
            <a:ext cx="9784080" cy="1508760"/>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6000" kern="1200" cap="all" spc="150" baseline="0">
                <a:solidFill>
                  <a:schemeClr val="bg2"/>
                </a:solidFill>
                <a:latin typeface="+mj-lt"/>
                <a:ea typeface="+mj-ea"/>
                <a:cs typeface="+mj-cs"/>
              </a:defRPr>
            </a:lvl1pPr>
          </a:lstStyle>
          <a:p>
            <a:pPr>
              <a:buClrTx/>
              <a:buFontTx/>
            </a:pPr>
            <a:r>
              <a:rPr lang="en-PH" dirty="0" smtClean="0"/>
              <a:t>END OF PRESENTATION!</a:t>
            </a:r>
            <a:endParaRPr lang="en-PH" dirty="0"/>
          </a:p>
        </p:txBody>
      </p:sp>
    </p:spTree>
    <p:extLst>
      <p:ext uri="{BB962C8B-B14F-4D97-AF65-F5344CB8AC3E}">
        <p14:creationId xmlns:p14="http://schemas.microsoft.com/office/powerpoint/2010/main" val="3317509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PH"/>
          </a:p>
        </p:txBody>
      </p:sp>
      <p:sp>
        <p:nvSpPr>
          <p:cNvPr id="4" name="Title 3"/>
          <p:cNvSpPr>
            <a:spLocks noGrp="1"/>
          </p:cNvSpPr>
          <p:nvPr>
            <p:ph type="title"/>
          </p:nvPr>
        </p:nvSpPr>
        <p:spPr/>
        <p:txBody>
          <a:bodyPr/>
          <a:lstStyle/>
          <a:p>
            <a:endParaRPr lang="en-PH"/>
          </a:p>
        </p:txBody>
      </p:sp>
    </p:spTree>
    <p:extLst>
      <p:ext uri="{BB962C8B-B14F-4D97-AF65-F5344CB8AC3E}">
        <p14:creationId xmlns:p14="http://schemas.microsoft.com/office/powerpoint/2010/main" val="388793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87" y="211024"/>
            <a:ext cx="9784080" cy="1508760"/>
          </a:xfrm>
        </p:spPr>
        <p:txBody>
          <a:bodyPr>
            <a:normAutofit/>
          </a:bodyPr>
          <a:lstStyle/>
          <a:p>
            <a:r>
              <a:rPr lang="en-US" sz="5400" dirty="0" smtClean="0"/>
              <a:t>WHAT IS SGLGB?</a:t>
            </a:r>
            <a:endParaRPr lang="en-PH" sz="5400" dirty="0"/>
          </a:p>
        </p:txBody>
      </p:sp>
      <p:sp>
        <p:nvSpPr>
          <p:cNvPr id="4" name="TextBox 3"/>
          <p:cNvSpPr txBox="1"/>
          <p:nvPr/>
        </p:nvSpPr>
        <p:spPr>
          <a:xfrm>
            <a:off x="1946366" y="5287277"/>
            <a:ext cx="8928462" cy="1200329"/>
          </a:xfrm>
          <a:prstGeom prst="rect">
            <a:avLst/>
          </a:prstGeom>
          <a:noFill/>
          <a:ln>
            <a:solidFill>
              <a:schemeClr val="tx1"/>
            </a:solidFill>
          </a:ln>
        </p:spPr>
        <p:txBody>
          <a:bodyPr wrap="square" rtlCol="0">
            <a:spAutoFit/>
          </a:bodyPr>
          <a:lstStyle/>
          <a:p>
            <a:r>
              <a:rPr lang="en-US" sz="3500" dirty="0" smtClean="0">
                <a:solidFill>
                  <a:schemeClr val="tx1"/>
                </a:solidFill>
              </a:rPr>
              <a:t>SGLGB is a </a:t>
            </a:r>
            <a:r>
              <a:rPr lang="en-US" sz="3600" i="1" dirty="0" smtClean="0">
                <a:solidFill>
                  <a:srgbClr val="C00000"/>
                </a:solidFill>
              </a:rPr>
              <a:t>performance assessment and recognition system</a:t>
            </a:r>
            <a:endParaRPr lang="en-PH" sz="3600" i="1" dirty="0">
              <a:solidFill>
                <a:srgbClr val="C00000"/>
              </a:solidFill>
            </a:endParaRPr>
          </a:p>
        </p:txBody>
      </p:sp>
      <p:sp>
        <p:nvSpPr>
          <p:cNvPr id="6" name="Rectangle 5"/>
          <p:cNvSpPr/>
          <p:nvPr/>
        </p:nvSpPr>
        <p:spPr>
          <a:xfrm>
            <a:off x="248195" y="2252041"/>
            <a:ext cx="5352287" cy="2062103"/>
          </a:xfrm>
          <a:prstGeom prst="rect">
            <a:avLst/>
          </a:prstGeom>
          <a:ln>
            <a:solidFill>
              <a:schemeClr val="tx1"/>
            </a:solidFill>
          </a:ln>
        </p:spPr>
        <p:txBody>
          <a:bodyPr wrap="square">
            <a:spAutoFit/>
          </a:bodyPr>
          <a:lstStyle/>
          <a:p>
            <a:pPr marL="457200" indent="-457200">
              <a:buFont typeface="Courier New" panose="02070309020205020404" pitchFamily="49" charset="0"/>
              <a:buChar char="o"/>
            </a:pPr>
            <a:r>
              <a:rPr lang="en-US" sz="3200" dirty="0">
                <a:solidFill>
                  <a:schemeClr val="tx1"/>
                </a:solidFill>
              </a:rPr>
              <a:t>t</a:t>
            </a:r>
            <a:r>
              <a:rPr lang="en-US" sz="3200" dirty="0" smtClean="0">
                <a:solidFill>
                  <a:schemeClr val="tx1"/>
                </a:solidFill>
              </a:rPr>
              <a:t>o distinguish barangays with outstanding performance across various governance areas</a:t>
            </a:r>
            <a:endParaRPr lang="en-PH" sz="3200" dirty="0">
              <a:solidFill>
                <a:schemeClr val="tx1"/>
              </a:solidFill>
            </a:endParaRPr>
          </a:p>
        </p:txBody>
      </p:sp>
      <p:sp>
        <p:nvSpPr>
          <p:cNvPr id="7" name="TextBox 6"/>
          <p:cNvSpPr txBox="1"/>
          <p:nvPr/>
        </p:nvSpPr>
        <p:spPr>
          <a:xfrm>
            <a:off x="5992368" y="2258637"/>
            <a:ext cx="6003689" cy="2062103"/>
          </a:xfrm>
          <a:prstGeom prst="rect">
            <a:avLst/>
          </a:prstGeom>
          <a:noFill/>
          <a:ln>
            <a:solidFill>
              <a:schemeClr val="tx1"/>
            </a:solidFill>
          </a:ln>
        </p:spPr>
        <p:txBody>
          <a:bodyPr wrap="square" rtlCol="0">
            <a:spAutoFit/>
          </a:bodyPr>
          <a:lstStyle/>
          <a:p>
            <a:pPr marL="285750" indent="-285750">
              <a:buFont typeface="Courier New" panose="02070309020205020404" pitchFamily="49" charset="0"/>
              <a:buChar char="o"/>
            </a:pPr>
            <a:r>
              <a:rPr lang="en-US" sz="3200" dirty="0" smtClean="0">
                <a:solidFill>
                  <a:schemeClr val="tx1"/>
                </a:solidFill>
              </a:rPr>
              <a:t> to encourage barangays to continuously progress in delivering efficient, equitable and quality public services</a:t>
            </a:r>
            <a:endParaRPr lang="en-PH" sz="3200" dirty="0">
              <a:solidFill>
                <a:schemeClr val="tx1"/>
              </a:solidFill>
            </a:endParaRPr>
          </a:p>
        </p:txBody>
      </p:sp>
      <p:sp>
        <p:nvSpPr>
          <p:cNvPr id="8" name="Up Arrow 7"/>
          <p:cNvSpPr/>
          <p:nvPr/>
        </p:nvSpPr>
        <p:spPr>
          <a:xfrm>
            <a:off x="5055326" y="4314144"/>
            <a:ext cx="1551214" cy="7805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689424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5457" y="2395177"/>
            <a:ext cx="8258821" cy="2800767"/>
          </a:xfrm>
          <a:prstGeom prst="rect">
            <a:avLst/>
          </a:prstGeom>
          <a:noFill/>
        </p:spPr>
        <p:txBody>
          <a:bodyPr wrap="square" rtlCol="0">
            <a:spAutoFit/>
          </a:bodyPr>
          <a:lstStyle/>
          <a:p>
            <a:pPr marL="285750" indent="-285750">
              <a:buFont typeface="Courier New" panose="02070309020205020404" pitchFamily="49" charset="0"/>
              <a:buChar char="o"/>
            </a:pPr>
            <a:r>
              <a:rPr lang="en-US" sz="4000" dirty="0" smtClean="0">
                <a:solidFill>
                  <a:schemeClr val="tx1"/>
                </a:solidFill>
              </a:rPr>
              <a:t> SGLGB puts primacy to </a:t>
            </a:r>
            <a:r>
              <a:rPr lang="en-US" sz="4800" i="1" dirty="0" smtClean="0">
                <a:solidFill>
                  <a:srgbClr val="C00000"/>
                </a:solidFill>
              </a:rPr>
              <a:t>integrity</a:t>
            </a:r>
            <a:r>
              <a:rPr lang="en-US" sz="4000" dirty="0" smtClean="0">
                <a:solidFill>
                  <a:schemeClr val="tx1"/>
                </a:solidFill>
              </a:rPr>
              <a:t> and </a:t>
            </a:r>
            <a:r>
              <a:rPr lang="en-US" sz="4800" i="1" dirty="0" smtClean="0">
                <a:solidFill>
                  <a:srgbClr val="C00000"/>
                </a:solidFill>
              </a:rPr>
              <a:t>good performance</a:t>
            </a:r>
            <a:r>
              <a:rPr lang="en-US" sz="4000" dirty="0" smtClean="0">
                <a:solidFill>
                  <a:schemeClr val="tx1"/>
                </a:solidFill>
              </a:rPr>
              <a:t> as pillars of meaningful local autonomy and development</a:t>
            </a:r>
            <a:endParaRPr lang="en-PH" sz="4000" dirty="0">
              <a:solidFill>
                <a:schemeClr val="tx1"/>
              </a:solidFill>
            </a:endParaRPr>
          </a:p>
        </p:txBody>
      </p:sp>
      <p:pic>
        <p:nvPicPr>
          <p:cNvPr id="6" name="Google Shape;211;g21d9800dd19_0_9"/>
          <p:cNvPicPr preferRelativeResize="0"/>
          <p:nvPr/>
        </p:nvPicPr>
        <p:blipFill rotWithShape="1">
          <a:blip r:embed="rId2">
            <a:alphaModFix/>
          </a:blip>
          <a:srcRect/>
          <a:stretch/>
        </p:blipFill>
        <p:spPr>
          <a:xfrm>
            <a:off x="195943" y="1965193"/>
            <a:ext cx="2874290" cy="3298052"/>
          </a:xfrm>
          <a:prstGeom prst="rect">
            <a:avLst/>
          </a:prstGeom>
          <a:noFill/>
          <a:ln>
            <a:noFill/>
          </a:ln>
        </p:spPr>
      </p:pic>
      <p:pic>
        <p:nvPicPr>
          <p:cNvPr id="7" name="Google Shape;212;g21d9800dd19_0_9"/>
          <p:cNvPicPr preferRelativeResize="0"/>
          <p:nvPr/>
        </p:nvPicPr>
        <p:blipFill rotWithShape="1">
          <a:blip r:embed="rId3">
            <a:alphaModFix/>
          </a:blip>
          <a:srcRect/>
          <a:stretch/>
        </p:blipFill>
        <p:spPr>
          <a:xfrm>
            <a:off x="2085312" y="2928579"/>
            <a:ext cx="1115089" cy="897751"/>
          </a:xfrm>
          <a:prstGeom prst="rect">
            <a:avLst/>
          </a:prstGeom>
          <a:noFill/>
          <a:ln>
            <a:noFill/>
          </a:ln>
        </p:spPr>
      </p:pic>
    </p:spTree>
    <p:extLst>
      <p:ext uri="{BB962C8B-B14F-4D97-AF65-F5344CB8AC3E}">
        <p14:creationId xmlns:p14="http://schemas.microsoft.com/office/powerpoint/2010/main" val="560714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26632" y="530415"/>
            <a:ext cx="11865368" cy="6058425"/>
          </a:xfrm>
          <a:prstGeom prst="rect">
            <a:avLst/>
          </a:prstGeom>
        </p:spPr>
      </p:pic>
    </p:spTree>
    <p:extLst>
      <p:ext uri="{BB962C8B-B14F-4D97-AF65-F5344CB8AC3E}">
        <p14:creationId xmlns:p14="http://schemas.microsoft.com/office/powerpoint/2010/main" val="2727068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1d9b57e512_0_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400"/>
              <a:buFont typeface="Arial Rounded"/>
              <a:buNone/>
            </a:pPr>
            <a:r>
              <a:rPr lang="en-US" sz="4800" b="1" dirty="0">
                <a:latin typeface="+mn-lt"/>
                <a:ea typeface="Arial Rounded"/>
                <a:cs typeface="Arial Rounded"/>
                <a:sym typeface="Arial Rounded"/>
              </a:rPr>
              <a:t>SGLGB Milestones</a:t>
            </a:r>
            <a:endParaRPr sz="4800" dirty="0">
              <a:latin typeface="+mn-lt"/>
            </a:endParaRPr>
          </a:p>
        </p:txBody>
      </p:sp>
      <p:grpSp>
        <p:nvGrpSpPr>
          <p:cNvPr id="153" name="Google Shape;153;g21d9b57e512_0_7"/>
          <p:cNvGrpSpPr/>
          <p:nvPr/>
        </p:nvGrpSpPr>
        <p:grpSpPr>
          <a:xfrm>
            <a:off x="685347" y="1792936"/>
            <a:ext cx="10989582" cy="4351200"/>
            <a:chOff x="86774" y="0"/>
            <a:chExt cx="10342171" cy="4351200"/>
          </a:xfrm>
        </p:grpSpPr>
        <p:sp>
          <p:nvSpPr>
            <p:cNvPr id="154" name="Google Shape;154;g21d9b57e512_0_7"/>
            <p:cNvSpPr/>
            <p:nvPr/>
          </p:nvSpPr>
          <p:spPr>
            <a:xfrm>
              <a:off x="788669" y="0"/>
              <a:ext cx="8938200" cy="4351200"/>
            </a:xfrm>
            <a:prstGeom prst="rightArrow">
              <a:avLst>
                <a:gd name="adj1" fmla="val 50000"/>
                <a:gd name="adj2" fmla="val 5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g21d9b57e512_0_7"/>
            <p:cNvSpPr/>
            <p:nvPr/>
          </p:nvSpPr>
          <p:spPr>
            <a:xfrm>
              <a:off x="86774" y="1305401"/>
              <a:ext cx="3154800" cy="17406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21d9b57e512_0_7"/>
            <p:cNvSpPr txBox="1"/>
            <p:nvPr/>
          </p:nvSpPr>
          <p:spPr>
            <a:xfrm>
              <a:off x="171740" y="1390367"/>
              <a:ext cx="2984700" cy="1570500"/>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b="0" i="0" u="none" strike="noStrike" cap="none" dirty="0">
                  <a:solidFill>
                    <a:schemeClr val="lt1"/>
                  </a:solidFill>
                  <a:latin typeface="Calibri"/>
                  <a:ea typeface="Calibri"/>
                  <a:cs typeface="Calibri"/>
                  <a:sym typeface="Calibri"/>
                </a:rPr>
                <a:t>2018 </a:t>
              </a:r>
              <a:endParaRPr dirty="0"/>
            </a:p>
            <a:p>
              <a:pPr marL="0" marR="0" lvl="0" indent="0" algn="ctr" rtl="0">
                <a:lnSpc>
                  <a:spcPct val="90000"/>
                </a:lnSpc>
                <a:spcBef>
                  <a:spcPts val="1330"/>
                </a:spcBef>
                <a:spcAft>
                  <a:spcPts val="0"/>
                </a:spcAft>
                <a:buClr>
                  <a:schemeClr val="lt1"/>
                </a:buClr>
                <a:buSzPts val="3800"/>
                <a:buFont typeface="Calibri"/>
                <a:buNone/>
              </a:pPr>
              <a:r>
                <a:rPr lang="en-US" sz="3800" b="0" i="0" u="none" strike="noStrike" cap="none" dirty="0">
                  <a:solidFill>
                    <a:schemeClr val="lt1"/>
                  </a:solidFill>
                  <a:latin typeface="Calibri"/>
                  <a:ea typeface="Calibri"/>
                  <a:cs typeface="Calibri"/>
                  <a:sym typeface="Calibri"/>
                </a:rPr>
                <a:t>Pilot Test</a:t>
              </a:r>
              <a:endParaRPr dirty="0"/>
            </a:p>
          </p:txBody>
        </p:sp>
        <p:sp>
          <p:nvSpPr>
            <p:cNvPr id="157" name="Google Shape;157;g21d9b57e512_0_7"/>
            <p:cNvSpPr/>
            <p:nvPr/>
          </p:nvSpPr>
          <p:spPr>
            <a:xfrm>
              <a:off x="3680460" y="1305401"/>
              <a:ext cx="3154800" cy="1740600"/>
            </a:xfrm>
            <a:prstGeom prst="roundRect">
              <a:avLst>
                <a:gd name="adj" fmla="val 16667"/>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21d9b57e512_0_7"/>
            <p:cNvSpPr txBox="1"/>
            <p:nvPr/>
          </p:nvSpPr>
          <p:spPr>
            <a:xfrm>
              <a:off x="3765426" y="1390367"/>
              <a:ext cx="2984700" cy="1570500"/>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2021</a:t>
              </a:r>
              <a:endParaRPr/>
            </a:p>
            <a:p>
              <a:pPr marL="0" marR="0" lvl="0" indent="0" algn="ctr" rtl="0">
                <a:lnSpc>
                  <a:spcPct val="90000"/>
                </a:lnSpc>
                <a:spcBef>
                  <a:spcPts val="133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Pilot Test</a:t>
              </a:r>
              <a:endParaRPr/>
            </a:p>
          </p:txBody>
        </p:sp>
        <p:sp>
          <p:nvSpPr>
            <p:cNvPr id="159" name="Google Shape;159;g21d9b57e512_0_7"/>
            <p:cNvSpPr/>
            <p:nvPr/>
          </p:nvSpPr>
          <p:spPr>
            <a:xfrm>
              <a:off x="7274145" y="1305401"/>
              <a:ext cx="3154800" cy="1740600"/>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21d9b57e512_0_7"/>
            <p:cNvSpPr txBox="1"/>
            <p:nvPr/>
          </p:nvSpPr>
          <p:spPr>
            <a:xfrm>
              <a:off x="7359111" y="1390367"/>
              <a:ext cx="2984700" cy="1570500"/>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2023</a:t>
              </a:r>
              <a:endParaRPr/>
            </a:p>
            <a:p>
              <a:pPr marL="0" marR="0" lvl="0" indent="0" algn="ctr" rtl="0">
                <a:lnSpc>
                  <a:spcPct val="90000"/>
                </a:lnSpc>
                <a:spcBef>
                  <a:spcPts val="133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Roll Out </a:t>
              </a:r>
              <a:endParaRPr/>
            </a:p>
          </p:txBody>
        </p:sp>
      </p:grpSp>
      <p:sp>
        <p:nvSpPr>
          <p:cNvPr id="161" name="Google Shape;161;g21d9b57e512_0_7"/>
          <p:cNvSpPr/>
          <p:nvPr/>
        </p:nvSpPr>
        <p:spPr>
          <a:xfrm>
            <a:off x="862982" y="4886368"/>
            <a:ext cx="2829110" cy="1390333"/>
          </a:xfrm>
          <a:prstGeom prst="roundRect">
            <a:avLst>
              <a:gd name="adj" fmla="val 16667"/>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smtClean="0">
                <a:solidFill>
                  <a:srgbClr val="FF0000"/>
                </a:solidFill>
                <a:latin typeface="Calibri"/>
                <a:ea typeface="Calibri"/>
                <a:cs typeface="Calibri"/>
                <a:sym typeface="Calibri"/>
              </a:rPr>
              <a:t>1,029 barangays assessed</a:t>
            </a:r>
            <a:endParaRPr sz="2400" dirty="0" smtClean="0">
              <a:solidFill>
                <a:srgbClr val="FF0000"/>
              </a:solidFill>
            </a:endParaRPr>
          </a:p>
          <a:p>
            <a:pPr marL="0" marR="0" lvl="0" indent="0" algn="ctr" rtl="0">
              <a:spcBef>
                <a:spcPts val="0"/>
              </a:spcBef>
              <a:spcAft>
                <a:spcPts val="0"/>
              </a:spcAft>
              <a:buNone/>
            </a:pPr>
            <a:r>
              <a:rPr lang="en-US" sz="2400" b="0" i="0" u="none" strike="noStrike" cap="none" dirty="0" smtClean="0">
                <a:solidFill>
                  <a:srgbClr val="FF0000"/>
                </a:solidFill>
                <a:latin typeface="Calibri"/>
                <a:ea typeface="Calibri"/>
                <a:cs typeface="Calibri"/>
                <a:sym typeface="Calibri"/>
              </a:rPr>
              <a:t>207 (20%) SGLGB passers </a:t>
            </a:r>
            <a:endParaRPr sz="2400" dirty="0">
              <a:solidFill>
                <a:srgbClr val="FF0000"/>
              </a:solidFill>
            </a:endParaRPr>
          </a:p>
        </p:txBody>
      </p:sp>
      <p:sp>
        <p:nvSpPr>
          <p:cNvPr id="162" name="Google Shape;162;g21d9b57e512_0_7"/>
          <p:cNvSpPr/>
          <p:nvPr/>
        </p:nvSpPr>
        <p:spPr>
          <a:xfrm>
            <a:off x="4474200" y="4886367"/>
            <a:ext cx="2919356" cy="1390334"/>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rgbClr val="FF0000"/>
                </a:solidFill>
                <a:latin typeface="Calibri"/>
                <a:ea typeface="Calibri"/>
                <a:cs typeface="Calibri"/>
                <a:sym typeface="Calibri"/>
              </a:rPr>
              <a:t>1,580 barangays assessed</a:t>
            </a:r>
            <a:endParaRPr sz="2400" dirty="0">
              <a:solidFill>
                <a:srgbClr val="FF0000"/>
              </a:solidFill>
            </a:endParaRPr>
          </a:p>
          <a:p>
            <a:pPr marL="0" marR="0" lvl="0" indent="0" algn="ctr" rtl="0">
              <a:spcBef>
                <a:spcPts val="0"/>
              </a:spcBef>
              <a:spcAft>
                <a:spcPts val="0"/>
              </a:spcAft>
              <a:buNone/>
            </a:pPr>
            <a:r>
              <a:rPr lang="en-US" sz="2400" b="0" i="0" u="none" strike="noStrike" cap="none" dirty="0">
                <a:solidFill>
                  <a:srgbClr val="FF0000"/>
                </a:solidFill>
                <a:latin typeface="Calibri"/>
                <a:ea typeface="Calibri"/>
                <a:cs typeface="Calibri"/>
                <a:sym typeface="Calibri"/>
              </a:rPr>
              <a:t>549 (35%) SGLGB passers </a:t>
            </a:r>
            <a:endParaRPr sz="2400" dirty="0">
              <a:solidFill>
                <a:srgbClr val="FF0000"/>
              </a:solidFill>
            </a:endParaRPr>
          </a:p>
        </p:txBody>
      </p:sp>
      <p:sp>
        <p:nvSpPr>
          <p:cNvPr id="163" name="Google Shape;163;g21d9b57e512_0_7"/>
          <p:cNvSpPr/>
          <p:nvPr/>
        </p:nvSpPr>
        <p:spPr>
          <a:xfrm>
            <a:off x="8322641" y="4838769"/>
            <a:ext cx="3183559" cy="1390333"/>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dirty="0" smtClean="0">
                <a:solidFill>
                  <a:srgbClr val="FF0000"/>
                </a:solidFill>
                <a:latin typeface="Calibri"/>
                <a:ea typeface="Calibri"/>
                <a:cs typeface="Calibri"/>
                <a:sym typeface="Calibri"/>
              </a:rPr>
              <a:t>39,623 (94.25%) barangays </a:t>
            </a:r>
            <a:r>
              <a:rPr lang="en-US" sz="2400" dirty="0">
                <a:solidFill>
                  <a:srgbClr val="FF0000"/>
                </a:solidFill>
                <a:latin typeface="Calibri"/>
                <a:ea typeface="Calibri"/>
                <a:cs typeface="Calibri"/>
                <a:sym typeface="Calibri"/>
              </a:rPr>
              <a:t>assessed</a:t>
            </a:r>
            <a:endParaRPr lang="en-US" sz="2400" dirty="0">
              <a:solidFill>
                <a:srgbClr val="FF0000"/>
              </a:solidFill>
            </a:endParaRPr>
          </a:p>
          <a:p>
            <a:pPr lvl="0" algn="ctr"/>
            <a:r>
              <a:rPr lang="en-US" sz="2400" dirty="0" smtClean="0">
                <a:solidFill>
                  <a:srgbClr val="FF0000"/>
                </a:solidFill>
                <a:latin typeface="Calibri"/>
                <a:ea typeface="Calibri"/>
                <a:cs typeface="Calibri"/>
                <a:sym typeface="Calibri"/>
              </a:rPr>
              <a:t>1,028 (2.59%) </a:t>
            </a:r>
            <a:r>
              <a:rPr lang="en-US" sz="2400" dirty="0">
                <a:solidFill>
                  <a:srgbClr val="FF0000"/>
                </a:solidFill>
                <a:latin typeface="Calibri"/>
                <a:ea typeface="Calibri"/>
                <a:cs typeface="Calibri"/>
                <a:sym typeface="Calibri"/>
              </a:rPr>
              <a:t>SGLGB passers </a:t>
            </a:r>
            <a:endParaRPr lang="en-US" sz="2400" dirty="0">
              <a:solidFill>
                <a:srgbClr val="FF0000"/>
              </a:solidFill>
            </a:endParaRPr>
          </a:p>
        </p:txBody>
      </p:sp>
      <p:sp>
        <p:nvSpPr>
          <p:cNvPr id="2" name="TextBox 1"/>
          <p:cNvSpPr txBox="1"/>
          <p:nvPr/>
        </p:nvSpPr>
        <p:spPr>
          <a:xfrm>
            <a:off x="6819866" y="2028486"/>
            <a:ext cx="5717433" cy="630942"/>
          </a:xfrm>
          <a:prstGeom prst="rect">
            <a:avLst/>
          </a:prstGeom>
          <a:noFill/>
        </p:spPr>
        <p:txBody>
          <a:bodyPr wrap="square" rtlCol="0">
            <a:spAutoFit/>
          </a:bodyPr>
          <a:lstStyle/>
          <a:p>
            <a:r>
              <a:rPr lang="en-US" sz="3500" b="1" dirty="0" smtClean="0">
                <a:solidFill>
                  <a:schemeClr val="tx1"/>
                </a:solidFill>
                <a:latin typeface="+mn-lt"/>
              </a:rPr>
              <a:t>42,041 – target barangays</a:t>
            </a:r>
            <a:endParaRPr lang="en-PH" sz="3500" b="1" dirty="0">
              <a:solidFill>
                <a:schemeClr val="tx1"/>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43" y="65316"/>
            <a:ext cx="11119757" cy="1299695"/>
          </a:xfrm>
        </p:spPr>
        <p:txBody>
          <a:bodyPr/>
          <a:lstStyle/>
          <a:p>
            <a:r>
              <a:rPr lang="en-US" dirty="0" smtClean="0"/>
              <a:t>2023 </a:t>
            </a:r>
            <a:r>
              <a:rPr lang="en-US" dirty="0" err="1" smtClean="0"/>
              <a:t>sglgB</a:t>
            </a:r>
            <a:r>
              <a:rPr lang="en-US" dirty="0" smtClean="0"/>
              <a:t> national consolidated result</a:t>
            </a:r>
            <a:endParaRPr lang="en-PH" dirty="0"/>
          </a:p>
        </p:txBody>
      </p:sp>
      <p:pic>
        <p:nvPicPr>
          <p:cNvPr id="4" name="Picture 3"/>
          <p:cNvPicPr>
            <a:picLocks noChangeAspect="1"/>
          </p:cNvPicPr>
          <p:nvPr/>
        </p:nvPicPr>
        <p:blipFill>
          <a:blip r:embed="rId2"/>
          <a:stretch>
            <a:fillRect/>
          </a:stretch>
        </p:blipFill>
        <p:spPr>
          <a:xfrm>
            <a:off x="295636" y="1290267"/>
            <a:ext cx="11598645" cy="5387807"/>
          </a:xfrm>
          <a:prstGeom prst="rect">
            <a:avLst/>
          </a:prstGeom>
        </p:spPr>
      </p:pic>
      <p:sp>
        <p:nvSpPr>
          <p:cNvPr id="5" name="Oval 4"/>
          <p:cNvSpPr/>
          <p:nvPr/>
        </p:nvSpPr>
        <p:spPr>
          <a:xfrm>
            <a:off x="522514" y="4171406"/>
            <a:ext cx="11371767" cy="7228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4015188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1887</TotalTime>
  <Words>2895</Words>
  <Application>Microsoft Office PowerPoint</Application>
  <PresentationFormat>Widescreen</PresentationFormat>
  <Paragraphs>300</Paragraphs>
  <Slides>46</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Courier New</vt:lpstr>
      <vt:lpstr>Corbel</vt:lpstr>
      <vt:lpstr>Arial</vt:lpstr>
      <vt:lpstr>Oswald</vt:lpstr>
      <vt:lpstr>verdana</vt:lpstr>
      <vt:lpstr>Wingdings</vt:lpstr>
      <vt:lpstr>Lucida Sans</vt:lpstr>
      <vt:lpstr>Arial Rounded</vt:lpstr>
      <vt:lpstr>Calibri</vt:lpstr>
      <vt:lpstr>Poppins Black</vt:lpstr>
      <vt:lpstr>Noto Sans Symbols</vt:lpstr>
      <vt:lpstr>Banded</vt:lpstr>
      <vt:lpstr>The 2024 Seal of Good Local Governance for Barangay </vt:lpstr>
      <vt:lpstr>TOPIC OBJECTIVES:</vt:lpstr>
      <vt:lpstr>TOPIC Outline:</vt:lpstr>
      <vt:lpstr>Part 1: The Seal of Good Local Governance for Barangay and its legal bases </vt:lpstr>
      <vt:lpstr>WHAT IS SGLGB?</vt:lpstr>
      <vt:lpstr>PowerPoint Presentation</vt:lpstr>
      <vt:lpstr>PowerPoint Presentation</vt:lpstr>
      <vt:lpstr>SGLGB Milestones</vt:lpstr>
      <vt:lpstr>2023 sglgB national consolidated result</vt:lpstr>
      <vt:lpstr>PowerPoint Presentation</vt:lpstr>
      <vt:lpstr>Purposes of the SGLGB Implementation and Its Results</vt:lpstr>
      <vt:lpstr>Purposes of the SGLGB Implementation and Its Results</vt:lpstr>
      <vt:lpstr>Purposes of the SGLGB Implementation and Its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sglgb LEVEL OF assessment</vt:lpstr>
      <vt:lpstr>The sglgb assessment</vt:lpstr>
      <vt:lpstr>PowerPoint Presentation</vt:lpstr>
      <vt:lpstr>Part 2: INDICATORS ON The FINANCIAL ADMINISTRATION AND SUSTAINABILITY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58</cp:revision>
  <dcterms:created xsi:type="dcterms:W3CDTF">2023-04-19T00:32:46Z</dcterms:created>
  <dcterms:modified xsi:type="dcterms:W3CDTF">2024-10-03T02:03:49Z</dcterms:modified>
</cp:coreProperties>
</file>